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9" r:id="rId3"/>
    <p:sldId id="260" r:id="rId4"/>
    <p:sldId id="262" r:id="rId5"/>
    <p:sldId id="296" r:id="rId6"/>
    <p:sldId id="265" r:id="rId7"/>
    <p:sldId id="297" r:id="rId8"/>
    <p:sldId id="263" r:id="rId9"/>
    <p:sldId id="298" r:id="rId10"/>
    <p:sldId id="264" r:id="rId11"/>
    <p:sldId id="300" r:id="rId12"/>
    <p:sldId id="299" r:id="rId13"/>
    <p:sldId id="266" r:id="rId14"/>
    <p:sldId id="301" r:id="rId15"/>
    <p:sldId id="268" r:id="rId16"/>
    <p:sldId id="302" r:id="rId17"/>
    <p:sldId id="270" r:id="rId18"/>
    <p:sldId id="269" r:id="rId19"/>
    <p:sldId id="275" r:id="rId20"/>
  </p:sldIdLst>
  <p:sldSz cx="9144000" cy="5143500" type="screen16x9"/>
  <p:notesSz cx="6858000" cy="9144000"/>
  <p:embeddedFontLst>
    <p:embeddedFont>
      <p:font typeface="Golos Text" panose="020B0604020202020204" charset="0"/>
      <p:regular r:id="rId22"/>
      <p:bold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aleway ExtraBold" pitchFamily="2" charset="0"/>
      <p:bold r:id="rId28"/>
      <p:boldItalic r:id="rId29"/>
    </p:embeddedFont>
    <p:embeddedFont>
      <p:font typeface="Raleway SemiBold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11E755-C135-4876-9CE0-8B729CD16208}">
  <a:tblStyle styleId="{FD11E755-C135-4876-9CE0-8B729CD162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2E228E-6756-4864-B86E-BAAB2B1E5B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FBB57CAE-28EB-4216-E9B9-E62E74EF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>
            <a:extLst>
              <a:ext uri="{FF2B5EF4-FFF2-40B4-BE49-F238E27FC236}">
                <a16:creationId xmlns:a16="http://schemas.microsoft.com/office/drawing/2014/main" id="{89BB31D8-8D2E-34BB-21F3-B3D016DAA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>
            <a:extLst>
              <a:ext uri="{FF2B5EF4-FFF2-40B4-BE49-F238E27FC236}">
                <a16:creationId xmlns:a16="http://schemas.microsoft.com/office/drawing/2014/main" id="{39D6410C-6521-EA2D-3C70-CEC16F011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937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EA758F8E-E085-2494-4222-0BBDA128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>
            <a:extLst>
              <a:ext uri="{FF2B5EF4-FFF2-40B4-BE49-F238E27FC236}">
                <a16:creationId xmlns:a16="http://schemas.microsoft.com/office/drawing/2014/main" id="{23FD5B8E-8065-3756-C799-102FF972B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>
            <a:extLst>
              <a:ext uri="{FF2B5EF4-FFF2-40B4-BE49-F238E27FC236}">
                <a16:creationId xmlns:a16="http://schemas.microsoft.com/office/drawing/2014/main" id="{0AC23B42-C1BA-16EC-0919-13AA211CA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547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A74E1780-08EF-8BC0-5B4F-73B96FD1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10c9cffe2_0_15:notes">
            <a:extLst>
              <a:ext uri="{FF2B5EF4-FFF2-40B4-BE49-F238E27FC236}">
                <a16:creationId xmlns:a16="http://schemas.microsoft.com/office/drawing/2014/main" id="{90B3B8A5-A043-98C4-F5B7-838BF56D0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910c9cffe2_0_15:notes">
            <a:extLst>
              <a:ext uri="{FF2B5EF4-FFF2-40B4-BE49-F238E27FC236}">
                <a16:creationId xmlns:a16="http://schemas.microsoft.com/office/drawing/2014/main" id="{9EB45FCA-531D-E092-A945-D5EC68190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067AAB8B-9004-4E76-61EA-7D3B544F2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4d99d1a72_0_57:notes">
            <a:extLst>
              <a:ext uri="{FF2B5EF4-FFF2-40B4-BE49-F238E27FC236}">
                <a16:creationId xmlns:a16="http://schemas.microsoft.com/office/drawing/2014/main" id="{442C1954-B383-0AD2-4391-D1FEA3C3F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4d99d1a72_0_57:notes">
            <a:extLst>
              <a:ext uri="{FF2B5EF4-FFF2-40B4-BE49-F238E27FC236}">
                <a16:creationId xmlns:a16="http://schemas.microsoft.com/office/drawing/2014/main" id="{F70286FE-7E4B-F64D-E0F6-908B7756F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49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E59FEF76-5B1F-8827-FCF5-6AE31250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86:notes">
            <a:extLst>
              <a:ext uri="{FF2B5EF4-FFF2-40B4-BE49-F238E27FC236}">
                <a16:creationId xmlns:a16="http://schemas.microsoft.com/office/drawing/2014/main" id="{4E96F6B1-45B0-09D7-5F19-2178CBB95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86:notes">
            <a:extLst>
              <a:ext uri="{FF2B5EF4-FFF2-40B4-BE49-F238E27FC236}">
                <a16:creationId xmlns:a16="http://schemas.microsoft.com/office/drawing/2014/main" id="{0044D135-ED34-B159-4B91-E6B01EB9B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42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89FBA44-7A21-17A5-4780-0D899BBA6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10c9cffe2_0_56:notes">
            <a:extLst>
              <a:ext uri="{FF2B5EF4-FFF2-40B4-BE49-F238E27FC236}">
                <a16:creationId xmlns:a16="http://schemas.microsoft.com/office/drawing/2014/main" id="{80D2E3E3-0A6C-4D2C-6753-558A89767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10c9cffe2_0_56:notes">
            <a:extLst>
              <a:ext uri="{FF2B5EF4-FFF2-40B4-BE49-F238E27FC236}">
                <a16:creationId xmlns:a16="http://schemas.microsoft.com/office/drawing/2014/main" id="{DE7997A0-DC8B-2EA3-919D-47A3983C1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40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BF179E0E-C6BD-71E6-FF34-0EC13BA8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32:notes">
            <a:extLst>
              <a:ext uri="{FF2B5EF4-FFF2-40B4-BE49-F238E27FC236}">
                <a16:creationId xmlns:a16="http://schemas.microsoft.com/office/drawing/2014/main" id="{F8E251B0-E592-FB11-8762-3612BDCD7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32:notes">
            <a:extLst>
              <a:ext uri="{FF2B5EF4-FFF2-40B4-BE49-F238E27FC236}">
                <a16:creationId xmlns:a16="http://schemas.microsoft.com/office/drawing/2014/main" id="{D35D2709-D548-DE6A-26B0-F2779F8D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2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178325"/>
            <a:ext cx="63501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63950" y="3185375"/>
            <a:ext cx="4816500" cy="437100"/>
          </a:xfrm>
          <a:prstGeom prst="rect">
            <a:avLst/>
          </a:prstGeom>
          <a:solidFill>
            <a:srgbClr val="FFDBE5">
              <a:alpha val="725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0" y="0"/>
            <a:ext cx="9150127" cy="5143500"/>
            <a:chOff x="-60" y="0"/>
            <a:chExt cx="9150127" cy="51435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8" y="0"/>
              <a:ext cx="5283375" cy="724075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 flipH="1">
              <a:off x="-718101" y="3350974"/>
              <a:ext cx="2510567" cy="1074485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34176" y="3311000"/>
              <a:ext cx="6215891" cy="1832458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2643" y="0"/>
              <a:ext cx="1881359" cy="1390040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490704" y="302080"/>
            <a:ext cx="7900436" cy="4584224"/>
            <a:chOff x="490704" y="302080"/>
            <a:chExt cx="7900436" cy="4584224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7747054" y="4265855"/>
              <a:ext cx="644086" cy="620449"/>
              <a:chOff x="4986625" y="2621000"/>
              <a:chExt cx="1166823" cy="1124002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026196" y="3250592"/>
                <a:ext cx="227472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" fill="none" extrusionOk="0">
                    <a:moveTo>
                      <a:pt x="0" y="1"/>
                    </a:moveTo>
                    <a:lnTo>
                      <a:pt x="384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253614" y="2795696"/>
                <a:ext cx="118771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485" fill="none" extrusionOk="0">
                    <a:moveTo>
                      <a:pt x="1" y="1"/>
                    </a:moveTo>
                    <a:lnTo>
                      <a:pt x="2004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530436" y="2795696"/>
                <a:ext cx="148449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3485" fill="none" extrusionOk="0">
                    <a:moveTo>
                      <a:pt x="1" y="1"/>
                    </a:moveTo>
                    <a:lnTo>
                      <a:pt x="2505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72328" y="3250592"/>
                <a:ext cx="108819" cy="20769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06" fill="none" extrusionOk="0">
                    <a:moveTo>
                      <a:pt x="1836" y="1"/>
                    </a:moveTo>
                    <a:lnTo>
                      <a:pt x="0" y="35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986625" y="3002084"/>
                <a:ext cx="153307" cy="59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" fill="none" extrusionOk="0">
                    <a:moveTo>
                      <a:pt x="2588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063339" y="3458224"/>
                <a:ext cx="111189" cy="69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169" fill="none" extrusionOk="0">
                    <a:moveTo>
                      <a:pt x="0" y="1169"/>
                    </a:moveTo>
                    <a:lnTo>
                      <a:pt x="1876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30436" y="3112150"/>
                <a:ext cx="148449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37" fill="none" extrusionOk="0">
                    <a:moveTo>
                      <a:pt x="1" y="1"/>
                    </a:moveTo>
                    <a:lnTo>
                      <a:pt x="2505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87592" y="2795696"/>
                <a:ext cx="128605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3485" fill="none" extrusionOk="0">
                    <a:moveTo>
                      <a:pt x="0" y="3485"/>
                    </a:moveTo>
                    <a:lnTo>
                      <a:pt x="217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860929" y="3166472"/>
                <a:ext cx="183755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" fill="none" extrusionOk="0">
                    <a:moveTo>
                      <a:pt x="1" y="1"/>
                    </a:moveTo>
                    <a:lnTo>
                      <a:pt x="3102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826926" y="3458224"/>
                <a:ext cx="89271" cy="1780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5" fill="none" extrusionOk="0">
                    <a:moveTo>
                      <a:pt x="1" y="0"/>
                    </a:moveTo>
                    <a:lnTo>
                      <a:pt x="1506" y="30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530436" y="3418653"/>
                <a:ext cx="74225" cy="21758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673" fill="none" extrusionOk="0">
                    <a:moveTo>
                      <a:pt x="1253" y="1"/>
                    </a:moveTo>
                    <a:lnTo>
                      <a:pt x="1" y="3673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312912" y="3636178"/>
                <a:ext cx="113795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837" fill="none" extrusionOk="0">
                    <a:moveTo>
                      <a:pt x="1" y="1"/>
                    </a:moveTo>
                    <a:lnTo>
                      <a:pt x="1920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716801" y="3690619"/>
                <a:ext cx="110182" cy="54382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918" fill="none" extrusionOk="0">
                    <a:moveTo>
                      <a:pt x="0" y="1"/>
                    </a:moveTo>
                    <a:lnTo>
                      <a:pt x="1860" y="91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52808" y="3354378"/>
                <a:ext cx="131448" cy="6433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86" fill="none" extrusionOk="0">
                    <a:moveTo>
                      <a:pt x="0" y="1086"/>
                    </a:moveTo>
                    <a:lnTo>
                      <a:pt x="2218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52808" y="3002084"/>
                <a:ext cx="200637" cy="5082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858" fill="none" extrusionOk="0">
                    <a:moveTo>
                      <a:pt x="0" y="1"/>
                    </a:moveTo>
                    <a:lnTo>
                      <a:pt x="3387" y="85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716801" y="2621000"/>
                <a:ext cx="70848" cy="174758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950" fill="none" extrusionOk="0">
                    <a:moveTo>
                      <a:pt x="0" y="2950"/>
                    </a:moveTo>
                    <a:lnTo>
                      <a:pt x="1195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26650" y="2621000"/>
                <a:ext cx="54499" cy="12529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2115" fill="none" extrusionOk="0">
                    <a:moveTo>
                      <a:pt x="919" y="1"/>
                    </a:moveTo>
                    <a:lnTo>
                      <a:pt x="0" y="211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716801" y="3299997"/>
                <a:ext cx="70848" cy="1187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4" fill="none" extrusionOk="0">
                    <a:moveTo>
                      <a:pt x="1195" y="0"/>
                    </a:moveTo>
                    <a:lnTo>
                      <a:pt x="0" y="2004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044628" y="3492879"/>
                <a:ext cx="108819" cy="1433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420" fill="none" extrusionOk="0">
                    <a:moveTo>
                      <a:pt x="1837" y="0"/>
                    </a:moveTo>
                    <a:lnTo>
                      <a:pt x="1" y="242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90704" y="302080"/>
              <a:ext cx="644086" cy="620449"/>
              <a:chOff x="4986625" y="2621000"/>
              <a:chExt cx="1166823" cy="1124002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26196" y="3250592"/>
                <a:ext cx="227472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" fill="none" extrusionOk="0">
                    <a:moveTo>
                      <a:pt x="0" y="1"/>
                    </a:moveTo>
                    <a:lnTo>
                      <a:pt x="384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53614" y="2795696"/>
                <a:ext cx="118771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485" fill="none" extrusionOk="0">
                    <a:moveTo>
                      <a:pt x="1" y="1"/>
                    </a:moveTo>
                    <a:lnTo>
                      <a:pt x="2004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30436" y="2795696"/>
                <a:ext cx="148449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3485" fill="none" extrusionOk="0">
                    <a:moveTo>
                      <a:pt x="1" y="1"/>
                    </a:moveTo>
                    <a:lnTo>
                      <a:pt x="2505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372328" y="3250592"/>
                <a:ext cx="108819" cy="20769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06" fill="none" extrusionOk="0">
                    <a:moveTo>
                      <a:pt x="1836" y="1"/>
                    </a:moveTo>
                    <a:lnTo>
                      <a:pt x="0" y="35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986625" y="3002084"/>
                <a:ext cx="153307" cy="59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" fill="none" extrusionOk="0">
                    <a:moveTo>
                      <a:pt x="2588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063339" y="3458224"/>
                <a:ext cx="111189" cy="69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169" fill="none" extrusionOk="0">
                    <a:moveTo>
                      <a:pt x="0" y="1169"/>
                    </a:moveTo>
                    <a:lnTo>
                      <a:pt x="1876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530436" y="3112150"/>
                <a:ext cx="148449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37" fill="none" extrusionOk="0">
                    <a:moveTo>
                      <a:pt x="1" y="1"/>
                    </a:moveTo>
                    <a:lnTo>
                      <a:pt x="2505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787592" y="2795696"/>
                <a:ext cx="128605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3485" fill="none" extrusionOk="0">
                    <a:moveTo>
                      <a:pt x="0" y="3485"/>
                    </a:moveTo>
                    <a:lnTo>
                      <a:pt x="217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860929" y="3166472"/>
                <a:ext cx="183755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" fill="none" extrusionOk="0">
                    <a:moveTo>
                      <a:pt x="1" y="1"/>
                    </a:moveTo>
                    <a:lnTo>
                      <a:pt x="3102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826926" y="3458224"/>
                <a:ext cx="89271" cy="1780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5" fill="none" extrusionOk="0">
                    <a:moveTo>
                      <a:pt x="1" y="0"/>
                    </a:moveTo>
                    <a:lnTo>
                      <a:pt x="1506" y="30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530436" y="3418653"/>
                <a:ext cx="74225" cy="21758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673" fill="none" extrusionOk="0">
                    <a:moveTo>
                      <a:pt x="1253" y="1"/>
                    </a:moveTo>
                    <a:lnTo>
                      <a:pt x="1" y="3673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12912" y="3636178"/>
                <a:ext cx="113795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837" fill="none" extrusionOk="0">
                    <a:moveTo>
                      <a:pt x="1" y="1"/>
                    </a:moveTo>
                    <a:lnTo>
                      <a:pt x="1920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716801" y="3690619"/>
                <a:ext cx="110182" cy="54382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918" fill="none" extrusionOk="0">
                    <a:moveTo>
                      <a:pt x="0" y="1"/>
                    </a:moveTo>
                    <a:lnTo>
                      <a:pt x="1860" y="91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952808" y="3354378"/>
                <a:ext cx="131448" cy="6433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86" fill="none" extrusionOk="0">
                    <a:moveTo>
                      <a:pt x="0" y="1086"/>
                    </a:moveTo>
                    <a:lnTo>
                      <a:pt x="2218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52808" y="3002084"/>
                <a:ext cx="200637" cy="5082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858" fill="none" extrusionOk="0">
                    <a:moveTo>
                      <a:pt x="0" y="1"/>
                    </a:moveTo>
                    <a:lnTo>
                      <a:pt x="3387" y="85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716801" y="2621000"/>
                <a:ext cx="70848" cy="174758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950" fill="none" extrusionOk="0">
                    <a:moveTo>
                      <a:pt x="0" y="2950"/>
                    </a:moveTo>
                    <a:lnTo>
                      <a:pt x="1195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426650" y="2621000"/>
                <a:ext cx="54499" cy="12529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2115" fill="none" extrusionOk="0">
                    <a:moveTo>
                      <a:pt x="919" y="1"/>
                    </a:moveTo>
                    <a:lnTo>
                      <a:pt x="0" y="211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716801" y="3299997"/>
                <a:ext cx="70848" cy="1187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4" fill="none" extrusionOk="0">
                    <a:moveTo>
                      <a:pt x="1195" y="0"/>
                    </a:moveTo>
                    <a:lnTo>
                      <a:pt x="0" y="2004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044628" y="3492879"/>
                <a:ext cx="108819" cy="1433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420" fill="none" extrusionOk="0">
                    <a:moveTo>
                      <a:pt x="1837" y="0"/>
                    </a:moveTo>
                    <a:lnTo>
                      <a:pt x="1" y="242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5744275" y="441459"/>
            <a:ext cx="26865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5744275" y="1490975"/>
            <a:ext cx="26865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19182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3" name="Google Shape;333;p17"/>
          <p:cNvSpPr>
            <a:spLocks noGrp="1"/>
          </p:cNvSpPr>
          <p:nvPr>
            <p:ph type="pic" idx="3"/>
          </p:nvPr>
        </p:nvSpPr>
        <p:spPr>
          <a:xfrm>
            <a:off x="2745950" y="2864900"/>
            <a:ext cx="5684700" cy="173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4" name="Google Shape;334;p17"/>
          <p:cNvSpPr>
            <a:spLocks noGrp="1"/>
          </p:cNvSpPr>
          <p:nvPr>
            <p:ph type="pic" idx="4"/>
          </p:nvPr>
        </p:nvSpPr>
        <p:spPr>
          <a:xfrm>
            <a:off x="2745950" y="539500"/>
            <a:ext cx="2577600" cy="224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35" name="Google Shape;335;p17"/>
          <p:cNvGrpSpPr/>
          <p:nvPr/>
        </p:nvGrpSpPr>
        <p:grpSpPr>
          <a:xfrm>
            <a:off x="42" y="-76200"/>
            <a:ext cx="9152035" cy="5225979"/>
            <a:chOff x="42" y="-76200"/>
            <a:chExt cx="9152035" cy="5225979"/>
          </a:xfrm>
        </p:grpSpPr>
        <p:sp>
          <p:nvSpPr>
            <p:cNvPr id="336" name="Google Shape;336;p17"/>
            <p:cNvSpPr/>
            <p:nvPr/>
          </p:nvSpPr>
          <p:spPr>
            <a:xfrm rot="10800000" flipH="1">
              <a:off x="4659623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 rot="10800000">
              <a:off x="46" y="-7620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 rot="-5400000" flipH="1">
              <a:off x="7900040" y="501587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 rot="10800000" flipH="1">
              <a:off x="42" y="4260642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>
            <a:spLocks noGrp="1"/>
          </p:cNvSpPr>
          <p:nvPr>
            <p:ph type="title"/>
          </p:nvPr>
        </p:nvSpPr>
        <p:spPr>
          <a:xfrm>
            <a:off x="713250" y="444250"/>
            <a:ext cx="25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body" idx="1"/>
          </p:nvPr>
        </p:nvSpPr>
        <p:spPr>
          <a:xfrm>
            <a:off x="713250" y="1184900"/>
            <a:ext cx="7717500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43" name="Google Shape;343;p18"/>
          <p:cNvGrpSpPr/>
          <p:nvPr/>
        </p:nvGrpSpPr>
        <p:grpSpPr>
          <a:xfrm>
            <a:off x="-7" y="-3162"/>
            <a:ext cx="9150134" cy="5152886"/>
            <a:chOff x="-7" y="-3162"/>
            <a:chExt cx="9150134" cy="5152886"/>
          </a:xfrm>
        </p:grpSpPr>
        <p:sp>
          <p:nvSpPr>
            <p:cNvPr id="344" name="Google Shape;344;p18"/>
            <p:cNvSpPr/>
            <p:nvPr/>
          </p:nvSpPr>
          <p:spPr>
            <a:xfrm rot="10800000" flipH="1">
              <a:off x="4657673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10800000" flipH="1">
              <a:off x="465682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5400000">
              <a:off x="-501554" y="498437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7" y="4386523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1"/>
          </p:nvPr>
        </p:nvSpPr>
        <p:spPr>
          <a:xfrm>
            <a:off x="720041" y="2579823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2"/>
          </p:nvPr>
        </p:nvSpPr>
        <p:spPr>
          <a:xfrm>
            <a:off x="3356550" y="2579823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3"/>
          </p:nvPr>
        </p:nvSpPr>
        <p:spPr>
          <a:xfrm>
            <a:off x="5993059" y="2579825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4"/>
          </p:nvPr>
        </p:nvSpPr>
        <p:spPr>
          <a:xfrm>
            <a:off x="720041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5"/>
          </p:nvPr>
        </p:nvSpPr>
        <p:spPr>
          <a:xfrm>
            <a:off x="3356554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6"/>
          </p:nvPr>
        </p:nvSpPr>
        <p:spPr>
          <a:xfrm>
            <a:off x="5993059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46" y="-76200"/>
            <a:ext cx="9150197" cy="5225979"/>
            <a:chOff x="46" y="-76200"/>
            <a:chExt cx="9150197" cy="5225979"/>
          </a:xfrm>
        </p:grpSpPr>
        <p:sp>
          <p:nvSpPr>
            <p:cNvPr id="357" name="Google Shape;357;p19"/>
            <p:cNvSpPr/>
            <p:nvPr/>
          </p:nvSpPr>
          <p:spPr>
            <a:xfrm flipH="1">
              <a:off x="138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 rot="5400000" flipH="1">
              <a:off x="-501554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 flipH="1">
              <a:off x="7946733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9"/>
          <p:cNvGrpSpPr/>
          <p:nvPr/>
        </p:nvGrpSpPr>
        <p:grpSpPr>
          <a:xfrm>
            <a:off x="8160154" y="4346855"/>
            <a:ext cx="644086" cy="620449"/>
            <a:chOff x="4986625" y="2621000"/>
            <a:chExt cx="1166823" cy="1124002"/>
          </a:xfrm>
        </p:grpSpPr>
        <p:sp>
          <p:nvSpPr>
            <p:cNvPr id="362" name="Google Shape;362;p19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1"/>
          </p:nvPr>
        </p:nvSpPr>
        <p:spPr>
          <a:xfrm>
            <a:off x="720000" y="1770102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2"/>
          </p:nvPr>
        </p:nvSpPr>
        <p:spPr>
          <a:xfrm>
            <a:off x="4772104" y="1770101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3"/>
          </p:nvPr>
        </p:nvSpPr>
        <p:spPr>
          <a:xfrm>
            <a:off x="720000" y="3381124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4"/>
          </p:nvPr>
        </p:nvSpPr>
        <p:spPr>
          <a:xfrm>
            <a:off x="4772101" y="3381127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5"/>
          </p:nvPr>
        </p:nvSpPr>
        <p:spPr>
          <a:xfrm>
            <a:off x="720000" y="1389350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6"/>
          </p:nvPr>
        </p:nvSpPr>
        <p:spPr>
          <a:xfrm>
            <a:off x="720000" y="3000438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subTitle" idx="7"/>
          </p:nvPr>
        </p:nvSpPr>
        <p:spPr>
          <a:xfrm>
            <a:off x="4772075" y="1389350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0" name="Google Shape;390;p20"/>
          <p:cNvSpPr txBox="1">
            <a:spLocks noGrp="1"/>
          </p:cNvSpPr>
          <p:nvPr>
            <p:ph type="subTitle" idx="8"/>
          </p:nvPr>
        </p:nvSpPr>
        <p:spPr>
          <a:xfrm>
            <a:off x="4772072" y="3000441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392" name="Google Shape;392;p20"/>
            <p:cNvSpPr/>
            <p:nvPr/>
          </p:nvSpPr>
          <p:spPr>
            <a:xfrm rot="5400000">
              <a:off x="-501554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 rot="10800000">
              <a:off x="217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 rot="10800000" flipH="1">
              <a:off x="466307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 rot="10800000">
              <a:off x="7946812" y="4260642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20"/>
          <p:cNvGrpSpPr/>
          <p:nvPr/>
        </p:nvGrpSpPr>
        <p:grpSpPr>
          <a:xfrm flipH="1">
            <a:off x="8108729" y="4394993"/>
            <a:ext cx="644086" cy="620449"/>
            <a:chOff x="4986625" y="2621000"/>
            <a:chExt cx="1166823" cy="1124002"/>
          </a:xfrm>
        </p:grpSpPr>
        <p:sp>
          <p:nvSpPr>
            <p:cNvPr id="397" name="Google Shape;397;p20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>
            <a:off x="713025" y="1778277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2"/>
          </p:nvPr>
        </p:nvSpPr>
        <p:spPr>
          <a:xfrm>
            <a:off x="3282016" y="1778288"/>
            <a:ext cx="2579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3"/>
          </p:nvPr>
        </p:nvSpPr>
        <p:spPr>
          <a:xfrm>
            <a:off x="713025" y="337937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4"/>
          </p:nvPr>
        </p:nvSpPr>
        <p:spPr>
          <a:xfrm>
            <a:off x="3282025" y="3379376"/>
            <a:ext cx="2579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5"/>
          </p:nvPr>
        </p:nvSpPr>
        <p:spPr>
          <a:xfrm>
            <a:off x="5961406" y="177828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ubTitle" idx="6"/>
          </p:nvPr>
        </p:nvSpPr>
        <p:spPr>
          <a:xfrm>
            <a:off x="5961425" y="337937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1"/>
          <p:cNvSpPr txBox="1">
            <a:spLocks noGrp="1"/>
          </p:cNvSpPr>
          <p:nvPr>
            <p:ph type="subTitle" idx="7"/>
          </p:nvPr>
        </p:nvSpPr>
        <p:spPr>
          <a:xfrm>
            <a:off x="713025" y="1372250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5" name="Google Shape;425;p21"/>
          <p:cNvSpPr txBox="1">
            <a:spLocks noGrp="1"/>
          </p:cNvSpPr>
          <p:nvPr>
            <p:ph type="subTitle" idx="8"/>
          </p:nvPr>
        </p:nvSpPr>
        <p:spPr>
          <a:xfrm>
            <a:off x="3282014" y="1372250"/>
            <a:ext cx="25770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9"/>
          </p:nvPr>
        </p:nvSpPr>
        <p:spPr>
          <a:xfrm>
            <a:off x="5961403" y="1372250"/>
            <a:ext cx="24669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7" name="Google Shape;427;p21"/>
          <p:cNvSpPr txBox="1">
            <a:spLocks noGrp="1"/>
          </p:cNvSpPr>
          <p:nvPr>
            <p:ph type="subTitle" idx="13"/>
          </p:nvPr>
        </p:nvSpPr>
        <p:spPr>
          <a:xfrm>
            <a:off x="713025" y="2975798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8" name="Google Shape;428;p21"/>
          <p:cNvSpPr txBox="1">
            <a:spLocks noGrp="1"/>
          </p:cNvSpPr>
          <p:nvPr>
            <p:ph type="subTitle" idx="14"/>
          </p:nvPr>
        </p:nvSpPr>
        <p:spPr>
          <a:xfrm>
            <a:off x="3282014" y="2975795"/>
            <a:ext cx="25770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9" name="Google Shape;429;p21"/>
          <p:cNvSpPr txBox="1">
            <a:spLocks noGrp="1"/>
          </p:cNvSpPr>
          <p:nvPr>
            <p:ph type="subTitle" idx="15"/>
          </p:nvPr>
        </p:nvSpPr>
        <p:spPr>
          <a:xfrm>
            <a:off x="5961403" y="2975792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30" name="Google Shape;430;p21"/>
          <p:cNvGrpSpPr/>
          <p:nvPr/>
        </p:nvGrpSpPr>
        <p:grpSpPr>
          <a:xfrm>
            <a:off x="-3062" y="-76144"/>
            <a:ext cx="9150106" cy="5225923"/>
            <a:chOff x="-3062" y="-76144"/>
            <a:chExt cx="9150106" cy="5225923"/>
          </a:xfrm>
        </p:grpSpPr>
        <p:sp>
          <p:nvSpPr>
            <p:cNvPr id="431" name="Google Shape;431;p21"/>
            <p:cNvSpPr/>
            <p:nvPr/>
          </p:nvSpPr>
          <p:spPr>
            <a:xfrm rot="-5400000">
              <a:off x="7895018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654419" y="-76144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3062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 flipH="1">
              <a:off x="46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1"/>
          <p:cNvGrpSpPr/>
          <p:nvPr/>
        </p:nvGrpSpPr>
        <p:grpSpPr>
          <a:xfrm flipH="1">
            <a:off x="303079" y="4293768"/>
            <a:ext cx="644086" cy="620449"/>
            <a:chOff x="4986625" y="2621000"/>
            <a:chExt cx="1166823" cy="1124002"/>
          </a:xfrm>
        </p:grpSpPr>
        <p:sp>
          <p:nvSpPr>
            <p:cNvPr id="436" name="Google Shape;436;p2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 txBox="1">
            <a:spLocks noGrp="1"/>
          </p:cNvSpPr>
          <p:nvPr>
            <p:ph type="title"/>
          </p:nvPr>
        </p:nvSpPr>
        <p:spPr>
          <a:xfrm>
            <a:off x="1910700" y="595575"/>
            <a:ext cx="53226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"/>
          </p:nvPr>
        </p:nvSpPr>
        <p:spPr>
          <a:xfrm>
            <a:off x="1910700" y="1654271"/>
            <a:ext cx="53226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2"/>
          <p:cNvGrpSpPr/>
          <p:nvPr/>
        </p:nvGrpSpPr>
        <p:grpSpPr>
          <a:xfrm>
            <a:off x="-12" y="-24216"/>
            <a:ext cx="9150272" cy="5173940"/>
            <a:chOff x="-12" y="-24216"/>
            <a:chExt cx="9150272" cy="5173940"/>
          </a:xfrm>
        </p:grpSpPr>
        <p:sp>
          <p:nvSpPr>
            <p:cNvPr id="459" name="Google Shape;459;p22"/>
            <p:cNvSpPr/>
            <p:nvPr/>
          </p:nvSpPr>
          <p:spPr>
            <a:xfrm rot="5400000">
              <a:off x="-501612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 rot="10800000">
              <a:off x="7946904" y="4254367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10800000" flipH="1">
              <a:off x="4663090" y="-24216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8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2"/>
          <p:cNvGrpSpPr/>
          <p:nvPr/>
        </p:nvGrpSpPr>
        <p:grpSpPr>
          <a:xfrm flipH="1">
            <a:off x="209054" y="4293768"/>
            <a:ext cx="644086" cy="620449"/>
            <a:chOff x="4986625" y="2621000"/>
            <a:chExt cx="1166823" cy="1124002"/>
          </a:xfrm>
        </p:grpSpPr>
        <p:sp>
          <p:nvSpPr>
            <p:cNvPr id="464" name="Google Shape;464;p2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2"/>
          <p:cNvGrpSpPr/>
          <p:nvPr/>
        </p:nvGrpSpPr>
        <p:grpSpPr>
          <a:xfrm flipH="1">
            <a:off x="8140279" y="156630"/>
            <a:ext cx="644086" cy="620449"/>
            <a:chOff x="4986625" y="2621000"/>
            <a:chExt cx="1166823" cy="1124002"/>
          </a:xfrm>
        </p:grpSpPr>
        <p:sp>
          <p:nvSpPr>
            <p:cNvPr id="484" name="Google Shape;484;p2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2"/>
          <p:cNvSpPr txBox="1"/>
          <p:nvPr/>
        </p:nvSpPr>
        <p:spPr>
          <a:xfrm>
            <a:off x="1910700" y="3390225"/>
            <a:ext cx="53226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100" b="1" u="sng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3"/>
          <p:cNvGrpSpPr/>
          <p:nvPr/>
        </p:nvGrpSpPr>
        <p:grpSpPr>
          <a:xfrm>
            <a:off x="-40067" y="-24216"/>
            <a:ext cx="9190326" cy="5173940"/>
            <a:chOff x="-40067" y="-24216"/>
            <a:chExt cx="9190326" cy="5173940"/>
          </a:xfrm>
        </p:grpSpPr>
        <p:sp>
          <p:nvSpPr>
            <p:cNvPr id="506" name="Google Shape;506;p23"/>
            <p:cNvSpPr/>
            <p:nvPr/>
          </p:nvSpPr>
          <p:spPr>
            <a:xfrm rot="5400000">
              <a:off x="-501612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>
              <a:off x="7946904" y="4254367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 flipH="1">
              <a:off x="4663090" y="-24216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>
              <a:off x="-40067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4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512" name="Google Shape;512;p24"/>
            <p:cNvSpPr/>
            <p:nvPr/>
          </p:nvSpPr>
          <p:spPr>
            <a:xfrm rot="5400000" flipH="1">
              <a:off x="-501554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 flipH="1">
              <a:off x="217" y="5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 flipH="1">
              <a:off x="7381831" y="0"/>
              <a:ext cx="1768409" cy="539493"/>
            </a:xfrm>
            <a:custGeom>
              <a:avLst/>
              <a:gdLst/>
              <a:ahLst/>
              <a:cxnLst/>
              <a:rect l="l" t="t" r="r" b="b"/>
              <a:pathLst>
                <a:path w="102710" h="31334" extrusionOk="0">
                  <a:moveTo>
                    <a:pt x="423" y="1"/>
                  </a:moveTo>
                  <a:lnTo>
                    <a:pt x="424" y="2"/>
                  </a:lnTo>
                  <a:cubicBezTo>
                    <a:pt x="424" y="2"/>
                    <a:pt x="0" y="6257"/>
                    <a:pt x="4734" y="10230"/>
                  </a:cubicBezTo>
                  <a:cubicBezTo>
                    <a:pt x="6583" y="11782"/>
                    <a:pt x="9182" y="12543"/>
                    <a:pt x="12002" y="12543"/>
                  </a:cubicBezTo>
                  <a:cubicBezTo>
                    <a:pt x="14860" y="12543"/>
                    <a:pt x="17946" y="11761"/>
                    <a:pt x="20711" y="10230"/>
                  </a:cubicBezTo>
                  <a:cubicBezTo>
                    <a:pt x="23328" y="8781"/>
                    <a:pt x="27176" y="6229"/>
                    <a:pt x="31408" y="6229"/>
                  </a:cubicBezTo>
                  <a:cubicBezTo>
                    <a:pt x="32961" y="6229"/>
                    <a:pt x="34566" y="6573"/>
                    <a:pt x="36181" y="7441"/>
                  </a:cubicBezTo>
                  <a:cubicBezTo>
                    <a:pt x="44042" y="11667"/>
                    <a:pt x="39375" y="22847"/>
                    <a:pt x="49368" y="28108"/>
                  </a:cubicBezTo>
                  <a:cubicBezTo>
                    <a:pt x="53477" y="30272"/>
                    <a:pt x="57034" y="31333"/>
                    <a:pt x="60344" y="31333"/>
                  </a:cubicBezTo>
                  <a:cubicBezTo>
                    <a:pt x="67316" y="31333"/>
                    <a:pt x="73191" y="26623"/>
                    <a:pt x="80814" y="17585"/>
                  </a:cubicBezTo>
                  <a:cubicBezTo>
                    <a:pt x="90008" y="6685"/>
                    <a:pt x="102709" y="1"/>
                    <a:pt x="10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1"/>
          </p:nvPr>
        </p:nvSpPr>
        <p:spPr>
          <a:xfrm>
            <a:off x="4651685" y="2570848"/>
            <a:ext cx="37791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2"/>
          </p:nvPr>
        </p:nvSpPr>
        <p:spPr>
          <a:xfrm>
            <a:off x="719990" y="2570853"/>
            <a:ext cx="37791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3"/>
          </p:nvPr>
        </p:nvSpPr>
        <p:spPr>
          <a:xfrm>
            <a:off x="719990" y="2093538"/>
            <a:ext cx="37791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4"/>
          </p:nvPr>
        </p:nvSpPr>
        <p:spPr>
          <a:xfrm>
            <a:off x="4651685" y="2093538"/>
            <a:ext cx="37791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20" name="Google Shape;120;p5"/>
          <p:cNvGrpSpPr/>
          <p:nvPr/>
        </p:nvGrpSpPr>
        <p:grpSpPr>
          <a:xfrm>
            <a:off x="46" y="-76200"/>
            <a:ext cx="9152833" cy="5225979"/>
            <a:chOff x="46" y="-76200"/>
            <a:chExt cx="9152833" cy="5225979"/>
          </a:xfrm>
        </p:grpSpPr>
        <p:sp>
          <p:nvSpPr>
            <p:cNvPr id="121" name="Google Shape;121;p5"/>
            <p:cNvSpPr/>
            <p:nvPr/>
          </p:nvSpPr>
          <p:spPr>
            <a:xfrm>
              <a:off x="4660425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5400000">
              <a:off x="7898218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8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flipH="1">
              <a:off x="46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8109824" y="4313505"/>
            <a:ext cx="644086" cy="620449"/>
            <a:chOff x="4986625" y="2621000"/>
            <a:chExt cx="1166823" cy="1124002"/>
          </a:xfrm>
        </p:grpSpPr>
        <p:sp>
          <p:nvSpPr>
            <p:cNvPr id="126" name="Google Shape;126;p5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713225" y="1093525"/>
            <a:ext cx="504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713225" y="1822250"/>
            <a:ext cx="5043900" cy="23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6149575" y="1191150"/>
            <a:ext cx="2281200" cy="301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24170" y="-193725"/>
            <a:ext cx="9174243" cy="5343504"/>
            <a:chOff x="-24170" y="-193725"/>
            <a:chExt cx="9174243" cy="5343504"/>
          </a:xfrm>
        </p:grpSpPr>
        <p:sp>
          <p:nvSpPr>
            <p:cNvPr id="157" name="Google Shape;157;p7"/>
            <p:cNvSpPr/>
            <p:nvPr/>
          </p:nvSpPr>
          <p:spPr>
            <a:xfrm rot="-5400000">
              <a:off x="7898047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24170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8"/>
          <p:cNvGrpSpPr/>
          <p:nvPr/>
        </p:nvGrpSpPr>
        <p:grpSpPr>
          <a:xfrm>
            <a:off x="-24170" y="-193725"/>
            <a:ext cx="9250613" cy="5343504"/>
            <a:chOff x="-24170" y="-193725"/>
            <a:chExt cx="9250613" cy="5343504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52" y="4527831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-24170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 flipH="1">
              <a:off x="473927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-5400000">
              <a:off x="7898126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9"/>
          <p:cNvGrpSpPr/>
          <p:nvPr/>
        </p:nvGrpSpPr>
        <p:grpSpPr>
          <a:xfrm>
            <a:off x="-24170" y="-193725"/>
            <a:ext cx="9250613" cy="5343504"/>
            <a:chOff x="-24170" y="-193725"/>
            <a:chExt cx="9250613" cy="5343504"/>
          </a:xfrm>
        </p:grpSpPr>
        <p:sp>
          <p:nvSpPr>
            <p:cNvPr id="168" name="Google Shape;168;p9"/>
            <p:cNvSpPr/>
            <p:nvPr/>
          </p:nvSpPr>
          <p:spPr>
            <a:xfrm rot="10800000" flipH="1">
              <a:off x="4709767" y="4527831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flipH="1">
              <a:off x="8023104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 rot="10800000">
              <a:off x="-24170" y="-807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5400000" flipH="1">
              <a:off x="-501603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>
            <a:spLocks noGrp="1"/>
          </p:cNvSpPr>
          <p:nvPr>
            <p:ph type="title" hasCustomPrompt="1"/>
          </p:nvPr>
        </p:nvSpPr>
        <p:spPr>
          <a:xfrm>
            <a:off x="2185900" y="1961500"/>
            <a:ext cx="47721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9" name="Google Shape;179;p11"/>
          <p:cNvSpPr txBox="1">
            <a:spLocks noGrp="1"/>
          </p:cNvSpPr>
          <p:nvPr>
            <p:ph type="subTitle" idx="1"/>
          </p:nvPr>
        </p:nvSpPr>
        <p:spPr>
          <a:xfrm>
            <a:off x="2185900" y="2852125"/>
            <a:ext cx="4772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1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181" name="Google Shape;181;p11"/>
            <p:cNvSpPr/>
            <p:nvPr/>
          </p:nvSpPr>
          <p:spPr>
            <a:xfrm rot="5400000" flipH="1">
              <a:off x="-501554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 flipH="1">
              <a:off x="217" y="5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 flipH="1">
              <a:off x="7381831" y="0"/>
              <a:ext cx="1768409" cy="539493"/>
            </a:xfrm>
            <a:custGeom>
              <a:avLst/>
              <a:gdLst/>
              <a:ahLst/>
              <a:cxnLst/>
              <a:rect l="l" t="t" r="r" b="b"/>
              <a:pathLst>
                <a:path w="102710" h="31334" extrusionOk="0">
                  <a:moveTo>
                    <a:pt x="423" y="1"/>
                  </a:moveTo>
                  <a:lnTo>
                    <a:pt x="424" y="2"/>
                  </a:lnTo>
                  <a:cubicBezTo>
                    <a:pt x="424" y="2"/>
                    <a:pt x="0" y="6257"/>
                    <a:pt x="4734" y="10230"/>
                  </a:cubicBezTo>
                  <a:cubicBezTo>
                    <a:pt x="6583" y="11782"/>
                    <a:pt x="9182" y="12543"/>
                    <a:pt x="12002" y="12543"/>
                  </a:cubicBezTo>
                  <a:cubicBezTo>
                    <a:pt x="14860" y="12543"/>
                    <a:pt x="17946" y="11761"/>
                    <a:pt x="20711" y="10230"/>
                  </a:cubicBezTo>
                  <a:cubicBezTo>
                    <a:pt x="23328" y="8781"/>
                    <a:pt x="27176" y="6229"/>
                    <a:pt x="31408" y="6229"/>
                  </a:cubicBezTo>
                  <a:cubicBezTo>
                    <a:pt x="32961" y="6229"/>
                    <a:pt x="34566" y="6573"/>
                    <a:pt x="36181" y="7441"/>
                  </a:cubicBezTo>
                  <a:cubicBezTo>
                    <a:pt x="44042" y="11667"/>
                    <a:pt x="39375" y="22847"/>
                    <a:pt x="49368" y="28108"/>
                  </a:cubicBezTo>
                  <a:cubicBezTo>
                    <a:pt x="53477" y="30272"/>
                    <a:pt x="57034" y="31333"/>
                    <a:pt x="60344" y="31333"/>
                  </a:cubicBezTo>
                  <a:cubicBezTo>
                    <a:pt x="67316" y="31333"/>
                    <a:pt x="73191" y="26623"/>
                    <a:pt x="80814" y="17585"/>
                  </a:cubicBezTo>
                  <a:cubicBezTo>
                    <a:pt x="90008" y="6685"/>
                    <a:pt x="102709" y="1"/>
                    <a:pt x="10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1"/>
          <p:cNvGrpSpPr/>
          <p:nvPr/>
        </p:nvGrpSpPr>
        <p:grpSpPr>
          <a:xfrm flipH="1">
            <a:off x="8108729" y="4293780"/>
            <a:ext cx="644086" cy="620449"/>
            <a:chOff x="4986625" y="2621000"/>
            <a:chExt cx="1166823" cy="1124002"/>
          </a:xfrm>
        </p:grpSpPr>
        <p:sp>
          <p:nvSpPr>
            <p:cNvPr id="186" name="Google Shape;186;p1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 flipH="1">
            <a:off x="391179" y="229268"/>
            <a:ext cx="644086" cy="620449"/>
            <a:chOff x="4986625" y="2621000"/>
            <a:chExt cx="1166823" cy="1124002"/>
          </a:xfrm>
        </p:grpSpPr>
        <p:sp>
          <p:nvSpPr>
            <p:cNvPr id="206" name="Google Shape;206;p1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1986850" y="537275"/>
            <a:ext cx="30402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-152517" y="-76200"/>
            <a:ext cx="9305396" cy="5225979"/>
            <a:chOff x="-152517" y="-76200"/>
            <a:chExt cx="9305396" cy="5225979"/>
          </a:xfrm>
        </p:grpSpPr>
        <p:sp>
          <p:nvSpPr>
            <p:cNvPr id="268" name="Google Shape;268;p14"/>
            <p:cNvSpPr/>
            <p:nvPr/>
          </p:nvSpPr>
          <p:spPr>
            <a:xfrm>
              <a:off x="4660425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5400000" flipH="1">
              <a:off x="-501554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-152517" y="-1528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4"/>
          <p:cNvGrpSpPr/>
          <p:nvPr/>
        </p:nvGrpSpPr>
        <p:grpSpPr>
          <a:xfrm>
            <a:off x="8390254" y="4431480"/>
            <a:ext cx="644086" cy="620449"/>
            <a:chOff x="4986625" y="2621000"/>
            <a:chExt cx="1166823" cy="1124002"/>
          </a:xfrm>
        </p:grpSpPr>
        <p:sp>
          <p:nvSpPr>
            <p:cNvPr id="273" name="Google Shape;273;p14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4267200" cy="224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1" name="Google Shape;301;p16"/>
          <p:cNvSpPr>
            <a:spLocks noGrp="1"/>
          </p:cNvSpPr>
          <p:nvPr>
            <p:ph type="pic" idx="3"/>
          </p:nvPr>
        </p:nvSpPr>
        <p:spPr>
          <a:xfrm>
            <a:off x="5113225" y="539500"/>
            <a:ext cx="3317700" cy="4040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991625" y="3071425"/>
            <a:ext cx="37104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991625" y="3539725"/>
            <a:ext cx="37104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6"/>
          <p:cNvGrpSpPr/>
          <p:nvPr/>
        </p:nvGrpSpPr>
        <p:grpSpPr>
          <a:xfrm>
            <a:off x="-8" y="0"/>
            <a:ext cx="9144010" cy="5149779"/>
            <a:chOff x="-8" y="0"/>
            <a:chExt cx="9144010" cy="5149779"/>
          </a:xfrm>
        </p:grpSpPr>
        <p:sp>
          <p:nvSpPr>
            <p:cNvPr id="305" name="Google Shape;305;p16"/>
            <p:cNvSpPr/>
            <p:nvPr/>
          </p:nvSpPr>
          <p:spPr>
            <a:xfrm>
              <a:off x="4651548" y="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46" y="3820677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-8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rot="-5400000">
              <a:off x="7891968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6"/>
          <p:cNvGrpSpPr/>
          <p:nvPr/>
        </p:nvGrpSpPr>
        <p:grpSpPr>
          <a:xfrm flipH="1">
            <a:off x="8245954" y="4340955"/>
            <a:ext cx="644086" cy="620449"/>
            <a:chOff x="4986625" y="2621000"/>
            <a:chExt cx="1166823" cy="1124002"/>
          </a:xfrm>
        </p:grpSpPr>
        <p:sp>
          <p:nvSpPr>
            <p:cNvPr id="310" name="Google Shape;310;p16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8"/>
          <p:cNvSpPr txBox="1">
            <a:spLocks noGrp="1"/>
          </p:cNvSpPr>
          <p:nvPr>
            <p:ph type="ctrTitle"/>
          </p:nvPr>
        </p:nvSpPr>
        <p:spPr>
          <a:xfrm>
            <a:off x="1396950" y="1178325"/>
            <a:ext cx="63501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latin typeface="Raleway SemiBold"/>
                <a:ea typeface="Raleway SemiBold"/>
                <a:cs typeface="Raleway SemiBold"/>
                <a:sym typeface="Raleway SemiBold"/>
              </a:rPr>
              <a:t>Kraljevstvo Krafni</a:t>
            </a:r>
            <a:endParaRPr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27" name="Google Shape;527;p28"/>
          <p:cNvSpPr txBox="1">
            <a:spLocks noGrp="1"/>
          </p:cNvSpPr>
          <p:nvPr>
            <p:ph type="subTitle" idx="1"/>
          </p:nvPr>
        </p:nvSpPr>
        <p:spPr>
          <a:xfrm>
            <a:off x="2163950" y="3185375"/>
            <a:ext cx="48165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Lea Dugandžić, Ana Čikeš i Ana Šimović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3866555" y="980985"/>
            <a:ext cx="5078365" cy="2643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hr-HR" b="1" dirty="0"/>
              <a:t>Pronalaženje četvrtog promo koda:</a:t>
            </a:r>
            <a:endParaRPr lang="hr-HR" dirty="0"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Neuspješna prijava </a:t>
            </a:r>
            <a:r>
              <a:rPr lang="hr-HR" dirty="0">
                <a:solidFill>
                  <a:schemeClr val="tx1"/>
                </a:solidFill>
              </a:rPr>
              <a:t>– Bez obzira što upišemo u formu za prijavu, uvijek dobijemo </a:t>
            </a:r>
            <a:r>
              <a:rPr lang="hr-HR" dirty="0" err="1">
                <a:solidFill>
                  <a:schemeClr val="tx1"/>
                </a:solidFill>
              </a:rPr>
              <a:t>alert</a:t>
            </a:r>
            <a:r>
              <a:rPr lang="hr-HR" dirty="0">
                <a:solidFill>
                  <a:schemeClr val="tx1"/>
                </a:solidFill>
              </a:rPr>
              <a:t> da su podaci netočni.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 err="1">
                <a:solidFill>
                  <a:schemeClr val="accent1"/>
                </a:solidFill>
              </a:rPr>
              <a:t>Hint</a:t>
            </a:r>
            <a:r>
              <a:rPr lang="hr-HR" dirty="0">
                <a:solidFill>
                  <a:schemeClr val="accent1"/>
                </a:solidFill>
              </a:rPr>
              <a:t> u </a:t>
            </a:r>
            <a:r>
              <a:rPr lang="hr-HR" dirty="0" err="1">
                <a:solidFill>
                  <a:schemeClr val="accent1"/>
                </a:solidFill>
              </a:rPr>
              <a:t>checkboxu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>
                <a:solidFill>
                  <a:schemeClr val="tx1"/>
                </a:solidFill>
              </a:rPr>
              <a:t>– Pored </a:t>
            </a:r>
            <a:r>
              <a:rPr lang="hr-HR" dirty="0" err="1">
                <a:solidFill>
                  <a:schemeClr val="tx1"/>
                </a:solidFill>
              </a:rPr>
              <a:t>checkboxa</a:t>
            </a:r>
            <a:r>
              <a:rPr lang="hr-HR" dirty="0">
                <a:solidFill>
                  <a:schemeClr val="tx1"/>
                </a:solidFill>
              </a:rPr>
              <a:t> stoji poruka: "Ne znam što je robots.txt", što sugerira da trebamo provjeriti /robots.txt.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Pregled robots.txt datoteke </a:t>
            </a:r>
            <a:r>
              <a:rPr lang="hr-HR" dirty="0">
                <a:solidFill>
                  <a:schemeClr val="tx1"/>
                </a:solidFill>
              </a:rPr>
              <a:t>– Kada otvorimo /robots.txt, u njemu pronalazimo </a:t>
            </a:r>
            <a:r>
              <a:rPr lang="hr-HR" dirty="0" err="1">
                <a:solidFill>
                  <a:schemeClr val="tx1"/>
                </a:solidFill>
              </a:rPr>
              <a:t>poruku:"Svi</a:t>
            </a:r>
            <a:r>
              <a:rPr lang="hr-HR" dirty="0">
                <a:solidFill>
                  <a:schemeClr val="tx1"/>
                </a:solidFill>
              </a:rPr>
              <a:t> mi imamo svoje /tajne..."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tx1"/>
                </a:solidFill>
              </a:rPr>
              <a:t>Ovo je jasan trag da u URL dodamo /tajne.</a:t>
            </a:r>
            <a:r>
              <a:rPr lang="en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29" name="Google Shape;729;p36"/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F909C086-93D4-54BA-AE48-68C6EF3B95EB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8DE4561B-8488-C7FB-6DEF-347F9B25EF9C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FF70F466-4F44-291F-1713-C1698C26D7DD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C801146E-6C31-0564-1982-9B047BDBF257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48A6E165-CB92-2C41-452D-F288100D5B26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52845CD6-DADB-AF0D-1477-38B440E8A9E1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8BF51BE8-5C1B-967F-A615-B0E03D3C0142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EB937C9F-0244-7745-987E-043733BB1982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A54CB732-CD9A-B366-BF74-35E289118D9C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F034D994-884C-9902-91DD-9BE93BF0B4BB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1C758F76-504E-E97D-7F1A-375B0EAFE9D3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99FA2B3-F2AE-D438-36E6-6569642022FE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D771A4B5-11D1-489D-B954-5F4AD42E399A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C48E6EBF-DC53-81BB-CCEF-9ABBBEE2A2F4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DFB703BA-21AD-B955-0016-D94052CFA498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C9EF5711-A0DE-2101-ADF9-1EABB6D88B99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4B4EF920-0AF0-E063-309D-1DBF1740F63F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21546C13-3E15-AD45-6913-464EBC9F9839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45A0598C-935C-AAB9-7ADA-A4EBA61DEC3C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65EE5FDE-F306-1F62-5B88-26A1A15D945F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FB7C6ECA-42EC-5FA3-CDA2-73FBADB57D06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3D7F50AF-2906-4F35-C537-26BF395744E5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156F2F59-CD60-5F9E-9DA6-B99241AEBFE5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313AA93C-B369-B2B0-5057-E3B9497539BC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EB5111FF-78A3-D121-8D43-044CF6170090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2A5E1A13-1A42-B8D5-4858-CBFF58ADF42C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F43DAF57-4A5D-5D97-DD60-7FD26AA367BC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B5BDC0BA-FC95-3D7E-2E0D-D1E3FBC2F56A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33" name="Slika 32">
            <a:extLst>
              <a:ext uri="{FF2B5EF4-FFF2-40B4-BE49-F238E27FC236}">
                <a16:creationId xmlns:a16="http://schemas.microsoft.com/office/drawing/2014/main" id="{343C33C8-6BDF-C449-55D2-12C1C2F1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24" r="19686"/>
          <a:stretch/>
        </p:blipFill>
        <p:spPr>
          <a:xfrm>
            <a:off x="273432" y="1052379"/>
            <a:ext cx="3534936" cy="266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Slika 34">
            <a:extLst>
              <a:ext uri="{FF2B5EF4-FFF2-40B4-BE49-F238E27FC236}">
                <a16:creationId xmlns:a16="http://schemas.microsoft.com/office/drawing/2014/main" id="{1750DF20-DE5F-771B-16C0-637BD6C2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29" y="3456146"/>
            <a:ext cx="3047435" cy="146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Strelica: savijeno 45">
            <a:extLst>
              <a:ext uri="{FF2B5EF4-FFF2-40B4-BE49-F238E27FC236}">
                <a16:creationId xmlns:a16="http://schemas.microsoft.com/office/drawing/2014/main" id="{E09840C9-44F5-F308-006A-A5A7B5D5A98B}"/>
              </a:ext>
            </a:extLst>
          </p:cNvPr>
          <p:cNvSpPr/>
          <p:nvPr/>
        </p:nvSpPr>
        <p:spPr>
          <a:xfrm rot="10800000" flipH="1">
            <a:off x="3407391" y="3863421"/>
            <a:ext cx="829759" cy="57270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7982F2E7-C5F7-D977-7C9D-392A3F58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782A8A62-F78F-6935-0284-B8A014820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348" y="1125230"/>
            <a:ext cx="3796513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r>
              <a:rPr lang="hr-HR" dirty="0">
                <a:solidFill>
                  <a:schemeClr val="accent1"/>
                </a:solidFill>
              </a:rPr>
              <a:t>Lažna zamka </a:t>
            </a:r>
            <a:r>
              <a:rPr lang="hr-HR" dirty="0"/>
              <a:t>– Na /tajne stranici nalazi se slika i Morseov kod, ali to nije pravi trag.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r>
              <a:rPr lang="hr-HR" dirty="0">
                <a:solidFill>
                  <a:schemeClr val="accent1"/>
                </a:solidFill>
              </a:rPr>
              <a:t>Otkrivanje </a:t>
            </a:r>
            <a:r>
              <a:rPr lang="hr-HR" dirty="0" err="1">
                <a:solidFill>
                  <a:schemeClr val="accent1"/>
                </a:solidFill>
              </a:rPr>
              <a:t>hidden</a:t>
            </a:r>
            <a:r>
              <a:rPr lang="hr-HR" dirty="0">
                <a:solidFill>
                  <a:schemeClr val="accent1"/>
                </a:solidFill>
              </a:rPr>
              <a:t> inputa </a:t>
            </a:r>
            <a:r>
              <a:rPr lang="hr-HR" dirty="0"/>
              <a:t>– Pregledom izvornog koda stranice, možemo pronaći skriveni input </a:t>
            </a:r>
            <a:r>
              <a:rPr lang="hr-HR" dirty="0" err="1"/>
              <a:t>field</a:t>
            </a:r>
            <a:r>
              <a:rPr lang="hr-HR" dirty="0"/>
              <a:t>, koji sadrži putanju:"/izgubljeno/cytdx.html"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729" name="Google Shape;729;p36">
            <a:extLst>
              <a:ext uri="{FF2B5EF4-FFF2-40B4-BE49-F238E27FC236}">
                <a16:creationId xmlns:a16="http://schemas.microsoft.com/office/drawing/2014/main" id="{2EE1B5EE-DE86-D720-D251-A5C298E1D194}"/>
              </a:ext>
            </a:extLst>
          </p:cNvPr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>
              <a:extLst>
                <a:ext uri="{FF2B5EF4-FFF2-40B4-BE49-F238E27FC236}">
                  <a16:creationId xmlns:a16="http://schemas.microsoft.com/office/drawing/2014/main" id="{78A52441-7737-F448-E732-14DD4E22D25F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>
              <a:extLst>
                <a:ext uri="{FF2B5EF4-FFF2-40B4-BE49-F238E27FC236}">
                  <a16:creationId xmlns:a16="http://schemas.microsoft.com/office/drawing/2014/main" id="{BEB0FC89-7075-5C2B-1772-42173F4F4775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>
              <a:extLst>
                <a:ext uri="{FF2B5EF4-FFF2-40B4-BE49-F238E27FC236}">
                  <a16:creationId xmlns:a16="http://schemas.microsoft.com/office/drawing/2014/main" id="{6BE05790-BB6F-367C-874E-46DDDF90B33F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8F9156A3-7BD6-434B-DBFB-6D1635ED5767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E3075B2A-6073-A983-125B-E54495FBD53A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CB54FD06-DB25-3605-9A40-344EF0F76991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1AE7732A-BE85-3392-B4B0-5CD98161E87A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9C29C820-AC89-8DA5-2327-C1766DB19F0C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A6568CB4-E155-BDDA-955B-4CBC1D5A1972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4A3588F4-A1B1-B58B-72F8-6ED1D6340B97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8E51F407-EA9A-8E57-4B72-3105BA5578B3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4E1A0F9D-EDA7-1E2D-2C5D-194D93891B88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63B479EA-F329-3FCE-5FBA-6B96106F7A66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396D1403-6FA9-D88C-E049-599A5E958A2E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3529C3D6-7BF9-C15E-DDEB-0D32211976A4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3FD7717B-5818-F857-1A46-BC4CAAFB9B91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F7521CC2-A522-8B02-E78D-6F7B791EF531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8E903733-9EB6-B24C-7718-4CF2A301E5E8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5F968634-10C0-370A-9DFC-9D33D9CB8FB6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ECDB0304-3B21-592E-42EA-FE04CD445542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9BF7FB6F-6F08-513E-8097-8AB2CE72501C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6CEEDD90-08F6-9647-2671-93686850393E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1BAFF44B-E017-5E65-398F-1DCE8A180702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34998D89-A776-275D-438E-B4C7299D43AE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FB8D5F66-2844-5E24-5D2A-C21EAAAD29D5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4AA44B8A-18A3-6E79-5D88-FDA6F755056C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443059C6-201D-000A-5940-D5A60E9F83AA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51E23FAC-8DDE-FA3C-C4BA-D235B8034DE5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7050DE55-543E-A29D-7401-C84F5D778855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5DBDA6B8-144F-BCBE-248E-ED51755CA0BE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1C4D45F-A3EB-0415-6DC8-552BADECD27A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569B820B-F790-CB8C-CAD9-FD4CABE6B7FC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9CA7A728-FEC0-E0BA-236B-0547270B122B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656C914E-F035-CC4D-5528-2D081323F2B0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ADC9F467-B29A-FFC9-99B0-81E38E2A95F8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CB2F5210-B61D-9C0E-93EB-4EAB50D5F98E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567BD9BB-8037-D466-08A6-3AAB2F83C30A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1F0AF7C5-2C37-AF87-9B32-A573D97D7996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7B7C23FD-C274-EA7B-2877-E89C0CE56E53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A4D92975-11E4-FECA-5667-416C364DCEAA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BDE87AFA-0C48-253B-73C6-51EC1C6BBA07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B298887E-4D91-8B1E-BED0-8BC967E8B5BD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038BBA94-5F00-69D6-722E-AD6044580E2A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159D93D8-B307-6EC6-5E1A-23F99B414902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22B31E3E-0695-87B7-BB8E-6194D67D6DFF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826B91E1-2995-D5DE-EF22-49B789B6CB87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C34C5AC8-E50D-2070-88C8-F1DC9B3CE610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37" name="Slika 36">
            <a:extLst>
              <a:ext uri="{FF2B5EF4-FFF2-40B4-BE49-F238E27FC236}">
                <a16:creationId xmlns:a16="http://schemas.microsoft.com/office/drawing/2014/main" id="{092DE5C4-B0DD-B615-4B95-7889BCD5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1" y="2797722"/>
            <a:ext cx="3491409" cy="195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Slika 38">
            <a:extLst>
              <a:ext uri="{FF2B5EF4-FFF2-40B4-BE49-F238E27FC236}">
                <a16:creationId xmlns:a16="http://schemas.microsoft.com/office/drawing/2014/main" id="{E8419600-6427-4E55-FDD2-5E94CF3D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897" y="1025200"/>
            <a:ext cx="3432616" cy="297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Strelica: savijeno 28">
            <a:extLst>
              <a:ext uri="{FF2B5EF4-FFF2-40B4-BE49-F238E27FC236}">
                <a16:creationId xmlns:a16="http://schemas.microsoft.com/office/drawing/2014/main" id="{8EA28713-F14E-44C9-4BDC-B23AC394A02B}"/>
              </a:ext>
            </a:extLst>
          </p:cNvPr>
          <p:cNvSpPr/>
          <p:nvPr/>
        </p:nvSpPr>
        <p:spPr>
          <a:xfrm rot="10800000">
            <a:off x="4213288" y="4117425"/>
            <a:ext cx="886454" cy="57270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1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6A844B88-1036-325A-4059-F61B7DBC9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704E06A3-3096-5491-9340-6CFB2A2BC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1883" y="1268300"/>
            <a:ext cx="3796513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Prepoznavanje obmane </a:t>
            </a:r>
            <a:r>
              <a:rPr lang="hr-HR" dirty="0"/>
              <a:t>– Ako slijedimo navedeni put, dolazimo na pogrešnu datoteku.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Ispravan put </a:t>
            </a:r>
            <a:r>
              <a:rPr lang="hr-HR" dirty="0"/>
              <a:t>– Umjesto /izgubljeno/cytdx.html, trebamo otići samo na "/izgubljeno".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Otkrivanje promo koda </a:t>
            </a:r>
            <a:r>
              <a:rPr lang="hr-HR" dirty="0"/>
              <a:t>– Na stranici /izgubljeno, promo kod je napisan bijelom bojom, što znači da je nevidljiv na prvi pogled. Možemo ga otkriti označavanjem teksta ili pregledom izvornog koda.</a:t>
            </a:r>
            <a:endParaRPr dirty="0"/>
          </a:p>
        </p:txBody>
      </p:sp>
      <p:grpSp>
        <p:nvGrpSpPr>
          <p:cNvPr id="729" name="Google Shape;729;p36">
            <a:extLst>
              <a:ext uri="{FF2B5EF4-FFF2-40B4-BE49-F238E27FC236}">
                <a16:creationId xmlns:a16="http://schemas.microsoft.com/office/drawing/2014/main" id="{A7B51ACF-C01C-25E5-E43F-BBF3509DB6E0}"/>
              </a:ext>
            </a:extLst>
          </p:cNvPr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>
              <a:extLst>
                <a:ext uri="{FF2B5EF4-FFF2-40B4-BE49-F238E27FC236}">
                  <a16:creationId xmlns:a16="http://schemas.microsoft.com/office/drawing/2014/main" id="{AD0314C7-7AD3-42F2-DF93-5499AAC1CC81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>
              <a:extLst>
                <a:ext uri="{FF2B5EF4-FFF2-40B4-BE49-F238E27FC236}">
                  <a16:creationId xmlns:a16="http://schemas.microsoft.com/office/drawing/2014/main" id="{C33A1BD2-21DF-7CDA-9E38-1B4869B983B2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>
              <a:extLst>
                <a:ext uri="{FF2B5EF4-FFF2-40B4-BE49-F238E27FC236}">
                  <a16:creationId xmlns:a16="http://schemas.microsoft.com/office/drawing/2014/main" id="{0C1F9228-A7A4-9ADF-F4E3-5CDC19CD04FB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AB677C79-6CF2-EC47-0AC7-508CBE07722F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245E2284-0447-2586-86EC-FC7236133E23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DE4395B7-79F6-8C5C-FFAF-A8AC78EBF50E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B933F808-A6E7-D4D5-6238-6A4D8F449E8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492D6140-E2BE-A507-EE4A-BACD3CCCE79A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EB0993A7-4A32-2004-1A78-EC0145316258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0F624B17-595E-D27B-6944-2FC880CB05ED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5F84E781-FFB6-F712-23B2-F22DDD1B6C28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28DF67D7-587D-FA5A-0F6C-69EC57B742BD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9215E5F2-FDD0-E634-625D-E8DC9F93BA59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C913A196-F2C5-5E24-AB78-3496BD76CC72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68BE9066-637F-65FE-7D2A-BA0431AE3C9B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33C2D638-CA3D-AC52-751D-C0E13126D9CA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C695D6FB-47B7-1A51-7DE9-83675F36F4EF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764F3F45-2236-D088-E560-F16264870E96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5F1410F9-AEDA-3B66-27C7-C8925B47E6E6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6A1EFFE3-BE77-FC18-1E51-41D787D5F738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46991E31-9538-21DD-1E0B-9C3337BF297B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19D837A6-7B06-0BE1-0622-08CEACAF641B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9ED96254-5224-3902-4451-B5074D7B21AE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F6B8BFB5-2512-08E1-9DCD-0C866E04E8E3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E1095FC3-00C6-39E3-F766-607B35589362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28318F6B-8178-190E-9B51-BB683A8A60D2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F123D20E-4ECA-8711-269F-740A97FF67B2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5957A631-1B65-4E2E-AF66-41CF81AE9008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BD746067-BE9B-3846-71B6-587A5A716CED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FD3307D9-CB57-2C5E-D7F7-C314EB0DE44A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743A281-9D2E-AFF0-EFE8-2E0EFA6F7D19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117CAF29-922D-5D60-BAD6-E289616320D2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253B1358-920E-1A1E-F69A-07879D6FC18D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2336F5BB-7659-77ED-78B1-C0A659BEDB84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FB656CA3-5DFA-E9FF-50A6-3D3B570B58EE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ED26D37B-ABF2-4EB2-ED4A-57B3FF849E9F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B673D73F-F75B-2A73-6288-71CA0FC280C4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9F2A689C-D4C6-E911-9EE3-7AB9BFAF0F14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FB5E1D64-9A46-AC5C-2662-10E0420E6A8F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381788F6-1D22-D488-5541-D6D7ECACD8E5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ED78A4A4-C8D9-D0CC-1D20-2675CF58A564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8D6C1739-1226-CA1C-CF0E-44DF9CFC0997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E5381B83-E0CA-80E4-1609-817B536F12A4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845F61EB-EBED-DADC-CDF8-8D5F39F4B46B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E8ABE333-DD77-3324-82CE-F269B4CBAF47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ED2E2B72-D605-1DBD-AD6C-275CBC878EF5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2498B650-45CE-613E-D17F-CB0BA75517A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41" name="Slika 40">
            <a:extLst>
              <a:ext uri="{FF2B5EF4-FFF2-40B4-BE49-F238E27FC236}">
                <a16:creationId xmlns:a16="http://schemas.microsoft.com/office/drawing/2014/main" id="{7CC1F2F8-C728-B9E4-E43A-5F6A8EA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5" y="1268300"/>
            <a:ext cx="3833729" cy="157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Slika 42">
            <a:extLst>
              <a:ext uri="{FF2B5EF4-FFF2-40B4-BE49-F238E27FC236}">
                <a16:creationId xmlns:a16="http://schemas.microsoft.com/office/drawing/2014/main" id="{631334B0-5C78-70A3-9B9B-A38305C5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547"/>
          <a:stretch/>
        </p:blipFill>
        <p:spPr>
          <a:xfrm>
            <a:off x="722109" y="3194469"/>
            <a:ext cx="3780705" cy="157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38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B33C43E5-6D08-9DC5-BC9C-7D2117A2CC3B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#5 kod</a:t>
            </a:r>
          </a:p>
        </p:txBody>
      </p:sp>
      <p:pic>
        <p:nvPicPr>
          <p:cNvPr id="14" name="Slika 13" descr="Slika na kojoj se prikazuje tekst, snimka zaslona, krug, šarenilo&#10;&#10;Sadržaj generiran umjetnom inteligencijom može biti netočan.">
            <a:extLst>
              <a:ext uri="{FF2B5EF4-FFF2-40B4-BE49-F238E27FC236}">
                <a16:creationId xmlns:a16="http://schemas.microsoft.com/office/drawing/2014/main" id="{FC0A1280-347C-796E-6401-9F465927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13" y="1139184"/>
            <a:ext cx="5093566" cy="2865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E7909DBB-D85D-7E9B-3A70-34E875C3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2" r="7472"/>
          <a:stretch/>
        </p:blipFill>
        <p:spPr>
          <a:xfrm>
            <a:off x="245678" y="3246016"/>
            <a:ext cx="3422875" cy="177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Google Shape;708;p34">
            <a:extLst>
              <a:ext uri="{FF2B5EF4-FFF2-40B4-BE49-F238E27FC236}">
                <a16:creationId xmlns:a16="http://schemas.microsoft.com/office/drawing/2014/main" id="{C5489642-4BCE-EF6E-DD3B-F71091C9F6FC}"/>
              </a:ext>
            </a:extLst>
          </p:cNvPr>
          <p:cNvSpPr/>
          <p:nvPr/>
        </p:nvSpPr>
        <p:spPr>
          <a:xfrm>
            <a:off x="198746" y="704531"/>
            <a:ext cx="3516741" cy="2402395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Pronalaženje petog promo koda: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Kolo sreće i pitanja </a:t>
            </a:r>
            <a:r>
              <a:rPr lang="hr-HR" dirty="0"/>
              <a:t>– Na stranici se nalazi kolo sreće, gdje korisnici mogu osvojiti različite nagrade, kao i set pitanja s padajućim izbornicima za odgovore.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Nedostupno pitanje </a:t>
            </a:r>
            <a:r>
              <a:rPr lang="hr-HR" dirty="0"/>
              <a:t>– Zadnje pitanje ne može se otvoriti jer ima atribut </a:t>
            </a:r>
            <a:r>
              <a:rPr lang="hr-HR" dirty="0" err="1"/>
              <a:t>disabled</a:t>
            </a:r>
            <a:r>
              <a:rPr lang="hr-HR" dirty="0"/>
              <a:t> u HTML kodu.</a:t>
            </a:r>
          </a:p>
        </p:txBody>
      </p:sp>
      <p:sp>
        <p:nvSpPr>
          <p:cNvPr id="24" name="Google Shape;1093;p48">
            <a:extLst>
              <a:ext uri="{FF2B5EF4-FFF2-40B4-BE49-F238E27FC236}">
                <a16:creationId xmlns:a16="http://schemas.microsoft.com/office/drawing/2014/main" id="{1DD430A8-BDB7-CB1F-D107-01A5B7713350}"/>
              </a:ext>
            </a:extLst>
          </p:cNvPr>
          <p:cNvSpPr/>
          <p:nvPr/>
        </p:nvSpPr>
        <p:spPr>
          <a:xfrm rot="5679831">
            <a:off x="3681170" y="1018125"/>
            <a:ext cx="1082500" cy="928925"/>
          </a:xfrm>
          <a:custGeom>
            <a:avLst/>
            <a:gdLst/>
            <a:ahLst/>
            <a:cxnLst/>
            <a:rect l="l" t="t" r="r" b="b"/>
            <a:pathLst>
              <a:path w="43300" h="37157" extrusionOk="0">
                <a:moveTo>
                  <a:pt x="23930" y="1"/>
                </a:moveTo>
                <a:cubicBezTo>
                  <a:pt x="23534" y="1"/>
                  <a:pt x="23090" y="118"/>
                  <a:pt x="22620" y="366"/>
                </a:cubicBezTo>
                <a:cubicBezTo>
                  <a:pt x="22093" y="643"/>
                  <a:pt x="21621" y="997"/>
                  <a:pt x="21220" y="1441"/>
                </a:cubicBezTo>
                <a:cubicBezTo>
                  <a:pt x="20406" y="2339"/>
                  <a:pt x="19625" y="3260"/>
                  <a:pt x="18883" y="4225"/>
                </a:cubicBezTo>
                <a:cubicBezTo>
                  <a:pt x="16661" y="7117"/>
                  <a:pt x="14747" y="10192"/>
                  <a:pt x="13008" y="13395"/>
                </a:cubicBezTo>
                <a:cubicBezTo>
                  <a:pt x="12390" y="14535"/>
                  <a:pt x="11947" y="15790"/>
                  <a:pt x="10964" y="16781"/>
                </a:cubicBezTo>
                <a:lnTo>
                  <a:pt x="10964" y="16780"/>
                </a:lnTo>
                <a:cubicBezTo>
                  <a:pt x="11492" y="14460"/>
                  <a:pt x="10633" y="12339"/>
                  <a:pt x="10223" y="10166"/>
                </a:cubicBezTo>
                <a:cubicBezTo>
                  <a:pt x="10204" y="10063"/>
                  <a:pt x="10173" y="9962"/>
                  <a:pt x="10165" y="9857"/>
                </a:cubicBezTo>
                <a:cubicBezTo>
                  <a:pt x="10015" y="7769"/>
                  <a:pt x="8996" y="6105"/>
                  <a:pt x="7571" y="4665"/>
                </a:cubicBezTo>
                <a:cubicBezTo>
                  <a:pt x="6990" y="4079"/>
                  <a:pt x="6256" y="3802"/>
                  <a:pt x="5518" y="3802"/>
                </a:cubicBezTo>
                <a:cubicBezTo>
                  <a:pt x="4555" y="3802"/>
                  <a:pt x="3586" y="4273"/>
                  <a:pt x="2943" y="5143"/>
                </a:cubicBezTo>
                <a:cubicBezTo>
                  <a:pt x="434" y="8535"/>
                  <a:pt x="0" y="12393"/>
                  <a:pt x="574" y="16367"/>
                </a:cubicBezTo>
                <a:cubicBezTo>
                  <a:pt x="1050" y="19662"/>
                  <a:pt x="1410" y="22976"/>
                  <a:pt x="2035" y="26258"/>
                </a:cubicBezTo>
                <a:cubicBezTo>
                  <a:pt x="2506" y="28728"/>
                  <a:pt x="3453" y="30995"/>
                  <a:pt x="4482" y="33191"/>
                </a:cubicBezTo>
                <a:cubicBezTo>
                  <a:pt x="5470" y="35298"/>
                  <a:pt x="7558" y="36295"/>
                  <a:pt x="9936" y="36370"/>
                </a:cubicBezTo>
                <a:cubicBezTo>
                  <a:pt x="10207" y="36379"/>
                  <a:pt x="10479" y="36382"/>
                  <a:pt x="10750" y="36382"/>
                </a:cubicBezTo>
                <a:cubicBezTo>
                  <a:pt x="11144" y="36382"/>
                  <a:pt x="11538" y="36376"/>
                  <a:pt x="11933" y="36376"/>
                </a:cubicBezTo>
                <a:cubicBezTo>
                  <a:pt x="12517" y="36376"/>
                  <a:pt x="13101" y="36388"/>
                  <a:pt x="13684" y="36448"/>
                </a:cubicBezTo>
                <a:cubicBezTo>
                  <a:pt x="16815" y="36774"/>
                  <a:pt x="19944" y="37157"/>
                  <a:pt x="23089" y="37157"/>
                </a:cubicBezTo>
                <a:cubicBezTo>
                  <a:pt x="24005" y="37157"/>
                  <a:pt x="24922" y="37124"/>
                  <a:pt x="25841" y="37048"/>
                </a:cubicBezTo>
                <a:cubicBezTo>
                  <a:pt x="26162" y="37022"/>
                  <a:pt x="26482" y="37013"/>
                  <a:pt x="26803" y="37013"/>
                </a:cubicBezTo>
                <a:cubicBezTo>
                  <a:pt x="27551" y="37013"/>
                  <a:pt x="28300" y="37063"/>
                  <a:pt x="29045" y="37063"/>
                </a:cubicBezTo>
                <a:cubicBezTo>
                  <a:pt x="29643" y="37063"/>
                  <a:pt x="30239" y="37031"/>
                  <a:pt x="30832" y="36915"/>
                </a:cubicBezTo>
                <a:cubicBezTo>
                  <a:pt x="34213" y="36250"/>
                  <a:pt x="37573" y="35511"/>
                  <a:pt x="40698" y="33975"/>
                </a:cubicBezTo>
                <a:cubicBezTo>
                  <a:pt x="42097" y="33287"/>
                  <a:pt x="43148" y="32306"/>
                  <a:pt x="43235" y="30682"/>
                </a:cubicBezTo>
                <a:cubicBezTo>
                  <a:pt x="43300" y="29453"/>
                  <a:pt x="42501" y="28597"/>
                  <a:pt x="41500" y="28032"/>
                </a:cubicBezTo>
                <a:cubicBezTo>
                  <a:pt x="40414" y="27417"/>
                  <a:pt x="39244" y="26845"/>
                  <a:pt x="38014" y="26718"/>
                </a:cubicBezTo>
                <a:cubicBezTo>
                  <a:pt x="35688" y="26479"/>
                  <a:pt x="33358" y="26185"/>
                  <a:pt x="31026" y="26185"/>
                </a:cubicBezTo>
                <a:cubicBezTo>
                  <a:pt x="29416" y="26185"/>
                  <a:pt x="27804" y="26325"/>
                  <a:pt x="26192" y="26722"/>
                </a:cubicBezTo>
                <a:cubicBezTo>
                  <a:pt x="25640" y="26859"/>
                  <a:pt x="25077" y="26897"/>
                  <a:pt x="24509" y="26897"/>
                </a:cubicBezTo>
                <a:cubicBezTo>
                  <a:pt x="24020" y="26897"/>
                  <a:pt x="23526" y="26869"/>
                  <a:pt x="23034" y="26851"/>
                </a:cubicBezTo>
                <a:cubicBezTo>
                  <a:pt x="23063" y="26343"/>
                  <a:pt x="23424" y="26251"/>
                  <a:pt x="23642" y="26054"/>
                </a:cubicBezTo>
                <a:cubicBezTo>
                  <a:pt x="25372" y="24491"/>
                  <a:pt x="27046" y="22882"/>
                  <a:pt x="28195" y="20814"/>
                </a:cubicBezTo>
                <a:cubicBezTo>
                  <a:pt x="28694" y="19915"/>
                  <a:pt x="28953" y="18904"/>
                  <a:pt x="28371" y="18036"/>
                </a:cubicBezTo>
                <a:cubicBezTo>
                  <a:pt x="27880" y="17302"/>
                  <a:pt x="27081" y="16905"/>
                  <a:pt x="26111" y="16905"/>
                </a:cubicBezTo>
                <a:cubicBezTo>
                  <a:pt x="26051" y="16905"/>
                  <a:pt x="25990" y="16907"/>
                  <a:pt x="25929" y="16910"/>
                </a:cubicBezTo>
                <a:cubicBezTo>
                  <a:pt x="24917" y="16960"/>
                  <a:pt x="24032" y="17309"/>
                  <a:pt x="23184" y="17787"/>
                </a:cubicBezTo>
                <a:cubicBezTo>
                  <a:pt x="22072" y="18415"/>
                  <a:pt x="20988" y="19093"/>
                  <a:pt x="19749" y="19836"/>
                </a:cubicBezTo>
                <a:cubicBezTo>
                  <a:pt x="19940" y="18592"/>
                  <a:pt x="20657" y="17781"/>
                  <a:pt x="21099" y="16872"/>
                </a:cubicBezTo>
                <a:cubicBezTo>
                  <a:pt x="22817" y="13336"/>
                  <a:pt x="24364" y="9755"/>
                  <a:pt x="25127" y="5872"/>
                </a:cubicBezTo>
                <a:cubicBezTo>
                  <a:pt x="25362" y="4677"/>
                  <a:pt x="25602" y="3480"/>
                  <a:pt x="25649" y="2262"/>
                </a:cubicBezTo>
                <a:cubicBezTo>
                  <a:pt x="25703" y="838"/>
                  <a:pt x="24988" y="1"/>
                  <a:pt x="239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>
          <a:extLst>
            <a:ext uri="{FF2B5EF4-FFF2-40B4-BE49-F238E27FC236}">
              <a16:creationId xmlns:a16="http://schemas.microsoft.com/office/drawing/2014/main" id="{54054256-3FC2-319D-C537-E0B4DA8A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EFD93075-F5BC-7B36-E182-16F814FA6D15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#5 kod</a:t>
            </a:r>
          </a:p>
        </p:txBody>
      </p:sp>
      <p:pic>
        <p:nvPicPr>
          <p:cNvPr id="18" name="Slika 17" descr="Slika na kojoj se prikazuje tekst, snimka zaslona, Font, broj&#10;&#10;Sadržaj generiran umjetnom inteligencijom može biti netočan.">
            <a:extLst>
              <a:ext uri="{FF2B5EF4-FFF2-40B4-BE49-F238E27FC236}">
                <a16:creationId xmlns:a16="http://schemas.microsoft.com/office/drawing/2014/main" id="{447E7641-3C10-8680-4209-D9921478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6" r="7599"/>
          <a:stretch/>
        </p:blipFill>
        <p:spPr>
          <a:xfrm>
            <a:off x="93821" y="943261"/>
            <a:ext cx="4357022" cy="2069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Slika 19" descr="Slika na kojoj se prikazuje tekst, snimka zaslona, šarenilo, krug&#10;&#10;Sadržaj generiran umjetnom inteligencijom može biti netočan.">
            <a:extLst>
              <a:ext uri="{FF2B5EF4-FFF2-40B4-BE49-F238E27FC236}">
                <a16:creationId xmlns:a16="http://schemas.microsoft.com/office/drawing/2014/main" id="{25E49952-0132-45AD-B418-92F1BB8A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5" t="12716" b="7828"/>
          <a:stretch/>
        </p:blipFill>
        <p:spPr>
          <a:xfrm>
            <a:off x="136908" y="3097469"/>
            <a:ext cx="3847794" cy="194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708;p34">
            <a:extLst>
              <a:ext uri="{FF2B5EF4-FFF2-40B4-BE49-F238E27FC236}">
                <a16:creationId xmlns:a16="http://schemas.microsoft.com/office/drawing/2014/main" id="{CC447EE2-A2EA-3AD6-EF02-DCF94A34FDF2}"/>
              </a:ext>
            </a:extLst>
          </p:cNvPr>
          <p:cNvSpPr/>
          <p:nvPr/>
        </p:nvSpPr>
        <p:spPr>
          <a:xfrm>
            <a:off x="4866494" y="977602"/>
            <a:ext cx="3602477" cy="3795337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Uklanjanje ograničenja </a:t>
            </a:r>
            <a:r>
              <a:rPr lang="hr-HR" dirty="0"/>
              <a:t>– Potrebno je pregledati izvorni kod stranice, pronaći atribut </a:t>
            </a:r>
            <a:r>
              <a:rPr lang="hr-HR" dirty="0" err="1"/>
              <a:t>disabled</a:t>
            </a:r>
            <a:r>
              <a:rPr lang="hr-HR" dirty="0"/>
              <a:t> i ukloniti ga kako bi se omogućio odabir odgovora.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Skrivena poruka </a:t>
            </a:r>
            <a:r>
              <a:rPr lang="hr-HR" dirty="0"/>
              <a:t>– Nakon uklanjanja ograničenja, otkriva se odgovor:"?</a:t>
            </a:r>
            <a:r>
              <a:rPr lang="hr-HR" dirty="0" err="1"/>
              <a:t>skrivamSe</a:t>
            </a:r>
            <a:r>
              <a:rPr lang="hr-HR" dirty="0"/>
              <a:t>=</a:t>
            </a:r>
            <a:r>
              <a:rPr lang="hr-HR" dirty="0" err="1"/>
              <a:t>izaKola</a:t>
            </a:r>
            <a:r>
              <a:rPr lang="hr-HR" dirty="0"/>
              <a:t>"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Modificiranje URL-a </a:t>
            </a:r>
            <a:r>
              <a:rPr lang="hr-HR" dirty="0"/>
              <a:t>– Ovaj parametar treba dodati u URL stranice, čime otključavamo sljedeći korak.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Zavrtanje kola sreće </a:t>
            </a:r>
            <a:r>
              <a:rPr lang="hr-HR" dirty="0"/>
              <a:t>– Kada ponovno zavrtimo kolo, umjesto uobičajene nagrade, prikazat će se peti promo kod.</a:t>
            </a:r>
          </a:p>
        </p:txBody>
      </p:sp>
    </p:spTree>
    <p:extLst>
      <p:ext uri="{BB962C8B-B14F-4D97-AF65-F5344CB8AC3E}">
        <p14:creationId xmlns:p14="http://schemas.microsoft.com/office/powerpoint/2010/main" val="361616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40"/>
          <p:cNvGrpSpPr/>
          <p:nvPr/>
        </p:nvGrpSpPr>
        <p:grpSpPr>
          <a:xfrm flipH="1">
            <a:off x="391179" y="229280"/>
            <a:ext cx="644086" cy="620449"/>
            <a:chOff x="4986625" y="2621000"/>
            <a:chExt cx="1166823" cy="1124002"/>
          </a:xfrm>
        </p:grpSpPr>
        <p:sp>
          <p:nvSpPr>
            <p:cNvPr id="868" name="Google Shape;868;p40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99;p31">
            <a:extLst>
              <a:ext uri="{FF2B5EF4-FFF2-40B4-BE49-F238E27FC236}">
                <a16:creationId xmlns:a16="http://schemas.microsoft.com/office/drawing/2014/main" id="{95F0DE70-0ED6-A4A5-FA60-237A9C4A4FDD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#6 kod</a:t>
            </a:r>
          </a:p>
        </p:txBody>
      </p:sp>
      <p:pic>
        <p:nvPicPr>
          <p:cNvPr id="20" name="Slika 19">
            <a:extLst>
              <a:ext uri="{FF2B5EF4-FFF2-40B4-BE49-F238E27FC236}">
                <a16:creationId xmlns:a16="http://schemas.microsoft.com/office/drawing/2014/main" id="{0C59C28D-2B13-9876-E983-8412788E5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75" y="325712"/>
            <a:ext cx="3327116" cy="241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61" name="Google Shape;861;p40"/>
          <p:cNvSpPr txBox="1">
            <a:spLocks noGrp="1"/>
          </p:cNvSpPr>
          <p:nvPr>
            <p:ph type="subTitle" idx="2"/>
          </p:nvPr>
        </p:nvSpPr>
        <p:spPr>
          <a:xfrm>
            <a:off x="299750" y="2848276"/>
            <a:ext cx="8528279" cy="2417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Pronalaženje šestog promo koda: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 Otkrivanje skrivenog menadžera </a:t>
            </a:r>
            <a:r>
              <a:rPr lang="hr-HR" dirty="0"/>
              <a:t>– Postavljanjem kolačića „</a:t>
            </a:r>
            <a:r>
              <a:rPr lang="hr-HR" dirty="0" err="1"/>
              <a:t>isAdmin</a:t>
            </a:r>
            <a:r>
              <a:rPr lang="hr-HR" dirty="0"/>
              <a:t>“ na vrijednost 1, na stranici o zaposlenicima otkriva se tajni menadžer Matea Cezar.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/>
              <a:t> </a:t>
            </a:r>
            <a:r>
              <a:rPr lang="hr-HR" dirty="0">
                <a:solidFill>
                  <a:schemeClr val="accent1"/>
                </a:solidFill>
              </a:rPr>
              <a:t>Dešifriranje šifre </a:t>
            </a:r>
            <a:r>
              <a:rPr lang="hr-HR" dirty="0"/>
              <a:t>– U njezinoj biografiji nalazi se skrivena šifra „/</a:t>
            </a:r>
            <a:r>
              <a:rPr lang="hr-HR" dirty="0" err="1"/>
              <a:t>jodced.sks</a:t>
            </a:r>
            <a:r>
              <a:rPr lang="hr-HR" dirty="0"/>
              <a:t>“. Primjenom Cezarove šifre(</a:t>
            </a:r>
            <a:r>
              <a:rPr lang="hr-HR" dirty="0" err="1"/>
              <a:t>hint</a:t>
            </a:r>
            <a:r>
              <a:rPr lang="hr-HR" dirty="0"/>
              <a:t> prezime Matee) dobivamo „</a:t>
            </a:r>
            <a:r>
              <a:rPr lang="hr-HR" dirty="0" err="1"/>
              <a:t>glazba.php</a:t>
            </a:r>
            <a:r>
              <a:rPr lang="hr-HR" dirty="0"/>
              <a:t>“.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141AB8C2-52D4-F5E1-793D-12CC3882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15" y="298442"/>
            <a:ext cx="3466014" cy="2427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avni poveznik sa strelicom 3">
            <a:extLst>
              <a:ext uri="{FF2B5EF4-FFF2-40B4-BE49-F238E27FC236}">
                <a16:creationId xmlns:a16="http://schemas.microsoft.com/office/drawing/2014/main" id="{BE7B7FB5-05A6-7029-4A3E-9F3813858139}"/>
              </a:ext>
            </a:extLst>
          </p:cNvPr>
          <p:cNvCxnSpPr/>
          <p:nvPr/>
        </p:nvCxnSpPr>
        <p:spPr>
          <a:xfrm>
            <a:off x="3930484" y="1689964"/>
            <a:ext cx="1029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DBBC3DB3-D43E-A674-ED3F-41B7D486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40">
            <a:extLst>
              <a:ext uri="{FF2B5EF4-FFF2-40B4-BE49-F238E27FC236}">
                <a16:creationId xmlns:a16="http://schemas.microsoft.com/office/drawing/2014/main" id="{D3D72B61-9636-7A52-7493-F8F1FB51770F}"/>
              </a:ext>
            </a:extLst>
          </p:cNvPr>
          <p:cNvGrpSpPr/>
          <p:nvPr/>
        </p:nvGrpSpPr>
        <p:grpSpPr>
          <a:xfrm flipH="1">
            <a:off x="391179" y="229280"/>
            <a:ext cx="644086" cy="620449"/>
            <a:chOff x="4986625" y="2621000"/>
            <a:chExt cx="1166823" cy="1124002"/>
          </a:xfrm>
        </p:grpSpPr>
        <p:sp>
          <p:nvSpPr>
            <p:cNvPr id="868" name="Google Shape;868;p40">
              <a:extLst>
                <a:ext uri="{FF2B5EF4-FFF2-40B4-BE49-F238E27FC236}">
                  <a16:creationId xmlns:a16="http://schemas.microsoft.com/office/drawing/2014/main" id="{90CB62FF-DFBF-EC19-319E-BD4B0985CD8A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>
              <a:extLst>
                <a:ext uri="{FF2B5EF4-FFF2-40B4-BE49-F238E27FC236}">
                  <a16:creationId xmlns:a16="http://schemas.microsoft.com/office/drawing/2014/main" id="{AC333417-5FBE-0EF0-FE68-1CDDA95EC73B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>
              <a:extLst>
                <a:ext uri="{FF2B5EF4-FFF2-40B4-BE49-F238E27FC236}">
                  <a16:creationId xmlns:a16="http://schemas.microsoft.com/office/drawing/2014/main" id="{C541BC49-5EAF-6924-9B87-4E51FF1469BD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>
              <a:extLst>
                <a:ext uri="{FF2B5EF4-FFF2-40B4-BE49-F238E27FC236}">
                  <a16:creationId xmlns:a16="http://schemas.microsoft.com/office/drawing/2014/main" id="{684A45AD-59BF-8D21-674F-63E83E3F7CEC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>
              <a:extLst>
                <a:ext uri="{FF2B5EF4-FFF2-40B4-BE49-F238E27FC236}">
                  <a16:creationId xmlns:a16="http://schemas.microsoft.com/office/drawing/2014/main" id="{65E135BF-992E-31D2-1DC1-A8D480F72465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>
              <a:extLst>
                <a:ext uri="{FF2B5EF4-FFF2-40B4-BE49-F238E27FC236}">
                  <a16:creationId xmlns:a16="http://schemas.microsoft.com/office/drawing/2014/main" id="{B3783EAD-47BC-7004-51CD-D6D7D6AE230E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>
              <a:extLst>
                <a:ext uri="{FF2B5EF4-FFF2-40B4-BE49-F238E27FC236}">
                  <a16:creationId xmlns:a16="http://schemas.microsoft.com/office/drawing/2014/main" id="{0CB7B7E1-4F7B-998C-1A18-A4A702B7EE51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>
              <a:extLst>
                <a:ext uri="{FF2B5EF4-FFF2-40B4-BE49-F238E27FC236}">
                  <a16:creationId xmlns:a16="http://schemas.microsoft.com/office/drawing/2014/main" id="{7FE6332E-D114-D137-7AC6-43B18B9774F8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>
              <a:extLst>
                <a:ext uri="{FF2B5EF4-FFF2-40B4-BE49-F238E27FC236}">
                  <a16:creationId xmlns:a16="http://schemas.microsoft.com/office/drawing/2014/main" id="{668C7B9D-DF20-8EB1-01E7-7FF65275A016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>
              <a:extLst>
                <a:ext uri="{FF2B5EF4-FFF2-40B4-BE49-F238E27FC236}">
                  <a16:creationId xmlns:a16="http://schemas.microsoft.com/office/drawing/2014/main" id="{8AFA3DE8-2190-28EF-E8B9-3CBBB2210B93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>
              <a:extLst>
                <a:ext uri="{FF2B5EF4-FFF2-40B4-BE49-F238E27FC236}">
                  <a16:creationId xmlns:a16="http://schemas.microsoft.com/office/drawing/2014/main" id="{05C97308-86E5-DC5A-5253-3D1745928611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>
              <a:extLst>
                <a:ext uri="{FF2B5EF4-FFF2-40B4-BE49-F238E27FC236}">
                  <a16:creationId xmlns:a16="http://schemas.microsoft.com/office/drawing/2014/main" id="{402281D2-CBB2-C255-0E59-E2EEF7046072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>
              <a:extLst>
                <a:ext uri="{FF2B5EF4-FFF2-40B4-BE49-F238E27FC236}">
                  <a16:creationId xmlns:a16="http://schemas.microsoft.com/office/drawing/2014/main" id="{D0D63986-5083-D618-ABA1-CA4D0CAC8177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>
              <a:extLst>
                <a:ext uri="{FF2B5EF4-FFF2-40B4-BE49-F238E27FC236}">
                  <a16:creationId xmlns:a16="http://schemas.microsoft.com/office/drawing/2014/main" id="{30E7966B-E67E-7686-D993-0E8EE546D858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>
              <a:extLst>
                <a:ext uri="{FF2B5EF4-FFF2-40B4-BE49-F238E27FC236}">
                  <a16:creationId xmlns:a16="http://schemas.microsoft.com/office/drawing/2014/main" id="{A32D28C6-1FB2-704B-112E-2883A1D846F6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>
              <a:extLst>
                <a:ext uri="{FF2B5EF4-FFF2-40B4-BE49-F238E27FC236}">
                  <a16:creationId xmlns:a16="http://schemas.microsoft.com/office/drawing/2014/main" id="{8D74AD5A-8C6C-B898-6456-C3D0FFCBF15E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>
              <a:extLst>
                <a:ext uri="{FF2B5EF4-FFF2-40B4-BE49-F238E27FC236}">
                  <a16:creationId xmlns:a16="http://schemas.microsoft.com/office/drawing/2014/main" id="{950F72B8-DBAC-6CDA-BFEA-E8B1DFC989CC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>
              <a:extLst>
                <a:ext uri="{FF2B5EF4-FFF2-40B4-BE49-F238E27FC236}">
                  <a16:creationId xmlns:a16="http://schemas.microsoft.com/office/drawing/2014/main" id="{73F94BDF-70AF-21AD-D2CD-61122CCEEF18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>
              <a:extLst>
                <a:ext uri="{FF2B5EF4-FFF2-40B4-BE49-F238E27FC236}">
                  <a16:creationId xmlns:a16="http://schemas.microsoft.com/office/drawing/2014/main" id="{09053C46-2A86-7CD4-1072-B046E64D355A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99;p31">
            <a:extLst>
              <a:ext uri="{FF2B5EF4-FFF2-40B4-BE49-F238E27FC236}">
                <a16:creationId xmlns:a16="http://schemas.microsoft.com/office/drawing/2014/main" id="{678ECC9D-D16D-A48E-3F97-597315584DF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#6 kod</a:t>
            </a:r>
          </a:p>
        </p:txBody>
      </p:sp>
      <p:pic>
        <p:nvPicPr>
          <p:cNvPr id="28" name="Slika 27">
            <a:extLst>
              <a:ext uri="{FF2B5EF4-FFF2-40B4-BE49-F238E27FC236}">
                <a16:creationId xmlns:a16="http://schemas.microsoft.com/office/drawing/2014/main" id="{E9716C64-D4BD-78C0-BBFE-C763E951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4318"/>
            <a:ext cx="4202312" cy="889200"/>
          </a:xfrm>
          <a:prstGeom prst="rect">
            <a:avLst/>
          </a:prstGeom>
        </p:spPr>
      </p:pic>
      <p:sp>
        <p:nvSpPr>
          <p:cNvPr id="861" name="Google Shape;861;p40">
            <a:extLst>
              <a:ext uri="{FF2B5EF4-FFF2-40B4-BE49-F238E27FC236}">
                <a16:creationId xmlns:a16="http://schemas.microsoft.com/office/drawing/2014/main" id="{7765EEFE-B25A-C01C-F774-46807BE4B82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12654" y="1094875"/>
            <a:ext cx="3791786" cy="2452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hr-HR" dirty="0"/>
              <a:t> </a:t>
            </a:r>
            <a:r>
              <a:rPr lang="hr-HR" dirty="0">
                <a:solidFill>
                  <a:schemeClr val="accent1"/>
                </a:solidFill>
              </a:rPr>
              <a:t>Pristup tajnoj stranici </a:t>
            </a:r>
            <a:r>
              <a:rPr lang="hr-HR" dirty="0"/>
              <a:t>– Otvaranjem stranice „</a:t>
            </a:r>
            <a:r>
              <a:rPr lang="hr-HR" dirty="0" err="1"/>
              <a:t>glazba.php</a:t>
            </a:r>
            <a:r>
              <a:rPr lang="hr-HR" dirty="0"/>
              <a:t>“ pronalazimo audio zapis s nelagodnim zvukom i tajnom šifrom.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hr-HR" dirty="0"/>
              <a:t> </a:t>
            </a:r>
            <a:r>
              <a:rPr lang="hr-HR" dirty="0">
                <a:solidFill>
                  <a:schemeClr val="accent1"/>
                </a:solidFill>
              </a:rPr>
              <a:t>Pretvaranje zvuka u sliku </a:t>
            </a:r>
            <a:r>
              <a:rPr lang="hr-HR" dirty="0"/>
              <a:t>– Koristeći </a:t>
            </a:r>
            <a:r>
              <a:rPr lang="hr-HR" dirty="0" err="1"/>
              <a:t>Spectrogram</a:t>
            </a:r>
            <a:r>
              <a:rPr lang="hr-HR" dirty="0"/>
              <a:t> </a:t>
            </a:r>
            <a:r>
              <a:rPr lang="hr-HR" dirty="0" err="1"/>
              <a:t>Converter</a:t>
            </a:r>
            <a:r>
              <a:rPr lang="hr-HR" dirty="0"/>
              <a:t> alat, analiziramo audio zapis i dobivamo vizualni spektrogram.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Otkrivanje promo koda</a:t>
            </a:r>
            <a:r>
              <a:rPr lang="hr-HR" dirty="0"/>
              <a:t> – U spektrogramu se pojavljuje riječ „Pekara“, što je šesti promo kod!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ACFCF573-1C93-103E-3620-4EE478E2D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192" y="2058596"/>
            <a:ext cx="3186777" cy="28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2"/>
          <p:cNvSpPr txBox="1">
            <a:spLocks noGrp="1"/>
          </p:cNvSpPr>
          <p:nvPr>
            <p:ph type="subTitle" idx="1"/>
          </p:nvPr>
        </p:nvSpPr>
        <p:spPr>
          <a:xfrm>
            <a:off x="110107" y="774539"/>
            <a:ext cx="5414588" cy="252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b="1" dirty="0">
                <a:latin typeface="+mn-lt"/>
              </a:rPr>
              <a:t>Pronalaženje sedmog promo koda: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Uočavanje anomalije </a:t>
            </a:r>
            <a:r>
              <a:rPr lang="hr-HR" sz="1200" dirty="0">
                <a:latin typeface="+mn-lt"/>
              </a:rPr>
              <a:t>– U </a:t>
            </a:r>
            <a:r>
              <a:rPr lang="hr-HR" sz="1200" dirty="0" err="1">
                <a:latin typeface="+mn-lt"/>
              </a:rPr>
              <a:t>footeru</a:t>
            </a:r>
            <a:r>
              <a:rPr lang="hr-HR" sz="1200" dirty="0">
                <a:latin typeface="+mn-lt"/>
              </a:rPr>
              <a:t> stranice može se primijetiti da se jedna slika razlikuje od ostalih.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Preuzimanje slike </a:t>
            </a:r>
            <a:r>
              <a:rPr lang="hr-HR" sz="1200" dirty="0">
                <a:latin typeface="+mn-lt"/>
              </a:rPr>
              <a:t>– Potrebno je desnim klikom na sliku preuzeti je na uređaj.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Otvaranje u </a:t>
            </a:r>
            <a:r>
              <a:rPr lang="hr-HR" sz="1200" dirty="0" err="1">
                <a:solidFill>
                  <a:schemeClr val="accent1"/>
                </a:solidFill>
                <a:latin typeface="+mn-lt"/>
              </a:rPr>
              <a:t>Notepadu</a:t>
            </a:r>
            <a:r>
              <a:rPr lang="hr-HR" sz="12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hr-HR" sz="1200" dirty="0">
                <a:latin typeface="+mn-lt"/>
              </a:rPr>
              <a:t>– Nakon preuzimanja, sliku treba otvoriti u </a:t>
            </a:r>
            <a:r>
              <a:rPr lang="hr-HR" sz="1200" dirty="0" err="1">
                <a:latin typeface="+mn-lt"/>
              </a:rPr>
              <a:t>Notepadu</a:t>
            </a:r>
            <a:r>
              <a:rPr lang="hr-HR" sz="1200" dirty="0">
                <a:latin typeface="+mn-lt"/>
              </a:rPr>
              <a:t> ili drugom uređivaču teksta.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Otkrivanje promo koda </a:t>
            </a:r>
            <a:r>
              <a:rPr lang="hr-HR" sz="1200" dirty="0">
                <a:latin typeface="+mn-lt"/>
              </a:rPr>
              <a:t>– Na samom dnu, između nečitljivih znakova, nalazi se sedmi promo kod!</a:t>
            </a:r>
            <a:endParaRPr sz="1200" dirty="0">
              <a:latin typeface="+mn-lt"/>
            </a:endParaRPr>
          </a:p>
        </p:txBody>
      </p:sp>
      <p:sp>
        <p:nvSpPr>
          <p:cNvPr id="2" name="Google Shape;599;p31">
            <a:extLst>
              <a:ext uri="{FF2B5EF4-FFF2-40B4-BE49-F238E27FC236}">
                <a16:creationId xmlns:a16="http://schemas.microsoft.com/office/drawing/2014/main" id="{A3904627-59E1-4D7B-ED23-57EA2B9D58FB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#7 kod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3F99D03-D0A4-DB42-EB46-015CDBC0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" y="3327228"/>
            <a:ext cx="6116784" cy="1816272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E3146316-4BCA-5F88-F2AB-CA1EFE24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99" y="99116"/>
            <a:ext cx="3734906" cy="2886823"/>
          </a:xfrm>
          <a:prstGeom prst="rect">
            <a:avLst/>
          </a:prstGeom>
        </p:spPr>
      </p:pic>
      <p:cxnSp>
        <p:nvCxnSpPr>
          <p:cNvPr id="10" name="Ravni poveznik 9">
            <a:extLst>
              <a:ext uri="{FF2B5EF4-FFF2-40B4-BE49-F238E27FC236}">
                <a16:creationId xmlns:a16="http://schemas.microsoft.com/office/drawing/2014/main" id="{030315E2-574A-228E-19D5-C24E9E957488}"/>
              </a:ext>
            </a:extLst>
          </p:cNvPr>
          <p:cNvCxnSpPr/>
          <p:nvPr/>
        </p:nvCxnSpPr>
        <p:spPr>
          <a:xfrm>
            <a:off x="6729038" y="2909574"/>
            <a:ext cx="375515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CCC324F-5177-72A0-0C01-D6CDA4A6C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4013854" y="4412506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6"/>
          </p:nvPr>
        </p:nvSpPr>
        <p:spPr>
          <a:xfrm>
            <a:off x="1561238" y="1016642"/>
            <a:ext cx="6021524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400" b="1" dirty="0"/>
              <a:t>Na kraju, sve što je potrebno je upisati kodove i završiti potragu </a:t>
            </a:r>
            <a:r>
              <a:rPr lang="hr-HR" sz="1400" b="1" dirty="0" err="1"/>
              <a:t>uspiješno</a:t>
            </a:r>
            <a:r>
              <a:rPr lang="hr-HR" sz="1400" b="1" dirty="0"/>
              <a:t>!</a:t>
            </a:r>
            <a:endParaRPr sz="1400" b="1" dirty="0"/>
          </a:p>
        </p:txBody>
      </p:sp>
      <p:grpSp>
        <p:nvGrpSpPr>
          <p:cNvPr id="904" name="Google Shape;904;p41"/>
          <p:cNvGrpSpPr/>
          <p:nvPr/>
        </p:nvGrpSpPr>
        <p:grpSpPr>
          <a:xfrm flipH="1">
            <a:off x="8229804" y="229280"/>
            <a:ext cx="644086" cy="620449"/>
            <a:chOff x="4986625" y="2621000"/>
            <a:chExt cx="1166823" cy="1124002"/>
          </a:xfrm>
        </p:grpSpPr>
        <p:sp>
          <p:nvSpPr>
            <p:cNvPr id="905" name="Google Shape;905;p4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9;p31">
            <a:extLst>
              <a:ext uri="{FF2B5EF4-FFF2-40B4-BE49-F238E27FC236}">
                <a16:creationId xmlns:a16="http://schemas.microsoft.com/office/drawing/2014/main" id="{632305C0-6A60-C15E-D751-BE56C26043E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 err="1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Uspijeh</a:t>
            </a: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!!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7B76D2CA-840A-190E-3859-8FD8B3135585}"/>
              </a:ext>
            </a:extLst>
          </p:cNvPr>
          <p:cNvSpPr txBox="1"/>
          <p:nvPr/>
        </p:nvSpPr>
        <p:spPr>
          <a:xfrm>
            <a:off x="3779876" y="2001147"/>
            <a:ext cx="17569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Treba slika </a:t>
            </a:r>
            <a:r>
              <a:rPr lang="hr-HR" dirty="0" err="1"/>
              <a:t>win</a:t>
            </a:r>
            <a:r>
              <a:rPr lang="hr-HR" dirty="0"/>
              <a:t> </a:t>
            </a:r>
            <a:r>
              <a:rPr lang="hr-HR" dirty="0" err="1"/>
              <a:t>pagea</a:t>
            </a:r>
            <a:r>
              <a:rPr lang="hr-HR" dirty="0"/>
              <a:t> ali je neko treba popravit jer izgleda sve sitno super radi nepoznatog razloga </a:t>
            </a:r>
            <a:r>
              <a:rPr lang="hr-HR" dirty="0" err="1"/>
              <a:t>so</a:t>
            </a:r>
            <a:r>
              <a:rPr lang="hr-HR" dirty="0"/>
              <a:t> </a:t>
            </a:r>
            <a:r>
              <a:rPr lang="hr-HR" dirty="0" err="1"/>
              <a:t>yuh</a:t>
            </a:r>
            <a:r>
              <a:rPr lang="hr-HR" dirty="0"/>
              <a:t> </a:t>
            </a:r>
            <a:r>
              <a:rPr lang="hr-HR" dirty="0" err="1"/>
              <a:t>help</a:t>
            </a:r>
            <a:r>
              <a:rPr lang="hr-HR" dirty="0"/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7"/>
          <p:cNvSpPr txBox="1">
            <a:spLocks noGrp="1"/>
          </p:cNvSpPr>
          <p:nvPr>
            <p:ph type="title"/>
          </p:nvPr>
        </p:nvSpPr>
        <p:spPr>
          <a:xfrm>
            <a:off x="1224555" y="1825945"/>
            <a:ext cx="6545451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Hvala na pažnji!</a:t>
            </a:r>
            <a:endParaRPr dirty="0"/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ABDA1CE8-1333-1341-688C-8F8AA6A92FD5}"/>
              </a:ext>
            </a:extLst>
          </p:cNvPr>
          <p:cNvSpPr/>
          <p:nvPr/>
        </p:nvSpPr>
        <p:spPr>
          <a:xfrm>
            <a:off x="1785713" y="3375141"/>
            <a:ext cx="5850245" cy="593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Slika 7" descr="Slika na kojoj se prikazuje krafna, jesti grickalice, hrana, desert&#10;&#10;Sadržaj generiran umjetnom inteligencijom može biti netočan.">
            <a:extLst>
              <a:ext uri="{FF2B5EF4-FFF2-40B4-BE49-F238E27FC236}">
                <a16:creationId xmlns:a16="http://schemas.microsoft.com/office/drawing/2014/main" id="{E017D56E-E814-0C81-B408-3B260975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90" y="2013169"/>
            <a:ext cx="5982779" cy="3418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"/>
          <p:cNvSpPr txBox="1">
            <a:spLocks noGrp="1"/>
          </p:cNvSpPr>
          <p:nvPr>
            <p:ph type="title"/>
          </p:nvPr>
        </p:nvSpPr>
        <p:spPr>
          <a:xfrm>
            <a:off x="3097419" y="315227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Uvod u projekt</a:t>
            </a:r>
            <a:endParaRPr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1"/>
          </p:nvPr>
        </p:nvSpPr>
        <p:spPr>
          <a:xfrm>
            <a:off x="545664" y="982379"/>
            <a:ext cx="3143506" cy="392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hr-HR" sz="1250" b="1" dirty="0"/>
              <a:t>Inspiracija</a:t>
            </a:r>
            <a:r>
              <a:rPr lang="hr-HR" sz="1250" dirty="0"/>
              <a:t>: Sudjelovale smo na </a:t>
            </a:r>
            <a:r>
              <a:rPr lang="hr-HR" sz="1250" dirty="0" err="1"/>
              <a:t>Hacknite</a:t>
            </a:r>
            <a:r>
              <a:rPr lang="hr-HR" sz="1250" dirty="0"/>
              <a:t> natjecanju i odlučile napraviti nešto što bi spojilo izazove koje smo suočile tamo.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Tako je nastalo Kraljevstvo Krafni – web stranica o krafnama koja krije 7 promo kodova.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Korisnici ih moraju pronaći istražujući stranicu i rješavajući različite izazove.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Na slici vidite našu početnu stranicu – slatki svijet pun izazova!</a:t>
            </a:r>
            <a:endParaRPr sz="1250" dirty="0"/>
          </a:p>
        </p:txBody>
      </p:sp>
      <p:grpSp>
        <p:nvGrpSpPr>
          <p:cNvPr id="601" name="Google Shape;601;p31"/>
          <p:cNvGrpSpPr/>
          <p:nvPr/>
        </p:nvGrpSpPr>
        <p:grpSpPr>
          <a:xfrm flipH="1">
            <a:off x="8317437" y="139792"/>
            <a:ext cx="644086" cy="620449"/>
            <a:chOff x="4986625" y="2621000"/>
            <a:chExt cx="1166823" cy="1124002"/>
          </a:xfrm>
        </p:grpSpPr>
        <p:sp>
          <p:nvSpPr>
            <p:cNvPr id="602" name="Google Shape;602;p3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lika 2">
            <a:extLst>
              <a:ext uri="{FF2B5EF4-FFF2-40B4-BE49-F238E27FC236}">
                <a16:creationId xmlns:a16="http://schemas.microsoft.com/office/drawing/2014/main" id="{0BB6AF11-D95D-E543-6972-C978465D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64" y="1000027"/>
            <a:ext cx="4987201" cy="36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1093;p48">
            <a:extLst>
              <a:ext uri="{FF2B5EF4-FFF2-40B4-BE49-F238E27FC236}">
                <a16:creationId xmlns:a16="http://schemas.microsoft.com/office/drawing/2014/main" id="{09B8A218-597D-C166-39AE-AD81E706DBC2}"/>
              </a:ext>
            </a:extLst>
          </p:cNvPr>
          <p:cNvSpPr/>
          <p:nvPr/>
        </p:nvSpPr>
        <p:spPr>
          <a:xfrm>
            <a:off x="3689170" y="3918047"/>
            <a:ext cx="954101" cy="777571"/>
          </a:xfrm>
          <a:custGeom>
            <a:avLst/>
            <a:gdLst/>
            <a:ahLst/>
            <a:cxnLst/>
            <a:rect l="l" t="t" r="r" b="b"/>
            <a:pathLst>
              <a:path w="43300" h="37157" extrusionOk="0">
                <a:moveTo>
                  <a:pt x="23930" y="1"/>
                </a:moveTo>
                <a:cubicBezTo>
                  <a:pt x="23534" y="1"/>
                  <a:pt x="23090" y="118"/>
                  <a:pt x="22620" y="366"/>
                </a:cubicBezTo>
                <a:cubicBezTo>
                  <a:pt x="22093" y="643"/>
                  <a:pt x="21621" y="997"/>
                  <a:pt x="21220" y="1441"/>
                </a:cubicBezTo>
                <a:cubicBezTo>
                  <a:pt x="20406" y="2339"/>
                  <a:pt x="19625" y="3260"/>
                  <a:pt x="18883" y="4225"/>
                </a:cubicBezTo>
                <a:cubicBezTo>
                  <a:pt x="16661" y="7117"/>
                  <a:pt x="14747" y="10192"/>
                  <a:pt x="13008" y="13395"/>
                </a:cubicBezTo>
                <a:cubicBezTo>
                  <a:pt x="12390" y="14535"/>
                  <a:pt x="11947" y="15790"/>
                  <a:pt x="10964" y="16781"/>
                </a:cubicBezTo>
                <a:lnTo>
                  <a:pt x="10964" y="16780"/>
                </a:lnTo>
                <a:cubicBezTo>
                  <a:pt x="11492" y="14460"/>
                  <a:pt x="10633" y="12339"/>
                  <a:pt x="10223" y="10166"/>
                </a:cubicBezTo>
                <a:cubicBezTo>
                  <a:pt x="10204" y="10063"/>
                  <a:pt x="10173" y="9962"/>
                  <a:pt x="10165" y="9857"/>
                </a:cubicBezTo>
                <a:cubicBezTo>
                  <a:pt x="10015" y="7769"/>
                  <a:pt x="8996" y="6105"/>
                  <a:pt x="7571" y="4665"/>
                </a:cubicBezTo>
                <a:cubicBezTo>
                  <a:pt x="6990" y="4079"/>
                  <a:pt x="6256" y="3802"/>
                  <a:pt x="5518" y="3802"/>
                </a:cubicBezTo>
                <a:cubicBezTo>
                  <a:pt x="4555" y="3802"/>
                  <a:pt x="3586" y="4273"/>
                  <a:pt x="2943" y="5143"/>
                </a:cubicBezTo>
                <a:cubicBezTo>
                  <a:pt x="434" y="8535"/>
                  <a:pt x="0" y="12393"/>
                  <a:pt x="574" y="16367"/>
                </a:cubicBezTo>
                <a:cubicBezTo>
                  <a:pt x="1050" y="19662"/>
                  <a:pt x="1410" y="22976"/>
                  <a:pt x="2035" y="26258"/>
                </a:cubicBezTo>
                <a:cubicBezTo>
                  <a:pt x="2506" y="28728"/>
                  <a:pt x="3453" y="30995"/>
                  <a:pt x="4482" y="33191"/>
                </a:cubicBezTo>
                <a:cubicBezTo>
                  <a:pt x="5470" y="35298"/>
                  <a:pt x="7558" y="36295"/>
                  <a:pt x="9936" y="36370"/>
                </a:cubicBezTo>
                <a:cubicBezTo>
                  <a:pt x="10207" y="36379"/>
                  <a:pt x="10479" y="36382"/>
                  <a:pt x="10750" y="36382"/>
                </a:cubicBezTo>
                <a:cubicBezTo>
                  <a:pt x="11144" y="36382"/>
                  <a:pt x="11538" y="36376"/>
                  <a:pt x="11933" y="36376"/>
                </a:cubicBezTo>
                <a:cubicBezTo>
                  <a:pt x="12517" y="36376"/>
                  <a:pt x="13101" y="36388"/>
                  <a:pt x="13684" y="36448"/>
                </a:cubicBezTo>
                <a:cubicBezTo>
                  <a:pt x="16815" y="36774"/>
                  <a:pt x="19944" y="37157"/>
                  <a:pt x="23089" y="37157"/>
                </a:cubicBezTo>
                <a:cubicBezTo>
                  <a:pt x="24005" y="37157"/>
                  <a:pt x="24922" y="37124"/>
                  <a:pt x="25841" y="37048"/>
                </a:cubicBezTo>
                <a:cubicBezTo>
                  <a:pt x="26162" y="37022"/>
                  <a:pt x="26482" y="37013"/>
                  <a:pt x="26803" y="37013"/>
                </a:cubicBezTo>
                <a:cubicBezTo>
                  <a:pt x="27551" y="37013"/>
                  <a:pt x="28300" y="37063"/>
                  <a:pt x="29045" y="37063"/>
                </a:cubicBezTo>
                <a:cubicBezTo>
                  <a:pt x="29643" y="37063"/>
                  <a:pt x="30239" y="37031"/>
                  <a:pt x="30832" y="36915"/>
                </a:cubicBezTo>
                <a:cubicBezTo>
                  <a:pt x="34213" y="36250"/>
                  <a:pt x="37573" y="35511"/>
                  <a:pt x="40698" y="33975"/>
                </a:cubicBezTo>
                <a:cubicBezTo>
                  <a:pt x="42097" y="33287"/>
                  <a:pt x="43148" y="32306"/>
                  <a:pt x="43235" y="30682"/>
                </a:cubicBezTo>
                <a:cubicBezTo>
                  <a:pt x="43300" y="29453"/>
                  <a:pt x="42501" y="28597"/>
                  <a:pt x="41500" y="28032"/>
                </a:cubicBezTo>
                <a:cubicBezTo>
                  <a:pt x="40414" y="27417"/>
                  <a:pt x="39244" y="26845"/>
                  <a:pt x="38014" y="26718"/>
                </a:cubicBezTo>
                <a:cubicBezTo>
                  <a:pt x="35688" y="26479"/>
                  <a:pt x="33358" y="26185"/>
                  <a:pt x="31026" y="26185"/>
                </a:cubicBezTo>
                <a:cubicBezTo>
                  <a:pt x="29416" y="26185"/>
                  <a:pt x="27804" y="26325"/>
                  <a:pt x="26192" y="26722"/>
                </a:cubicBezTo>
                <a:cubicBezTo>
                  <a:pt x="25640" y="26859"/>
                  <a:pt x="25077" y="26897"/>
                  <a:pt x="24509" y="26897"/>
                </a:cubicBezTo>
                <a:cubicBezTo>
                  <a:pt x="24020" y="26897"/>
                  <a:pt x="23526" y="26869"/>
                  <a:pt x="23034" y="26851"/>
                </a:cubicBezTo>
                <a:cubicBezTo>
                  <a:pt x="23063" y="26343"/>
                  <a:pt x="23424" y="26251"/>
                  <a:pt x="23642" y="26054"/>
                </a:cubicBezTo>
                <a:cubicBezTo>
                  <a:pt x="25372" y="24491"/>
                  <a:pt x="27046" y="22882"/>
                  <a:pt x="28195" y="20814"/>
                </a:cubicBezTo>
                <a:cubicBezTo>
                  <a:pt x="28694" y="19915"/>
                  <a:pt x="28953" y="18904"/>
                  <a:pt x="28371" y="18036"/>
                </a:cubicBezTo>
                <a:cubicBezTo>
                  <a:pt x="27880" y="17302"/>
                  <a:pt x="27081" y="16905"/>
                  <a:pt x="26111" y="16905"/>
                </a:cubicBezTo>
                <a:cubicBezTo>
                  <a:pt x="26051" y="16905"/>
                  <a:pt x="25990" y="16907"/>
                  <a:pt x="25929" y="16910"/>
                </a:cubicBezTo>
                <a:cubicBezTo>
                  <a:pt x="24917" y="16960"/>
                  <a:pt x="24032" y="17309"/>
                  <a:pt x="23184" y="17787"/>
                </a:cubicBezTo>
                <a:cubicBezTo>
                  <a:pt x="22072" y="18415"/>
                  <a:pt x="20988" y="19093"/>
                  <a:pt x="19749" y="19836"/>
                </a:cubicBezTo>
                <a:cubicBezTo>
                  <a:pt x="19940" y="18592"/>
                  <a:pt x="20657" y="17781"/>
                  <a:pt x="21099" y="16872"/>
                </a:cubicBezTo>
                <a:cubicBezTo>
                  <a:pt x="22817" y="13336"/>
                  <a:pt x="24364" y="9755"/>
                  <a:pt x="25127" y="5872"/>
                </a:cubicBezTo>
                <a:cubicBezTo>
                  <a:pt x="25362" y="4677"/>
                  <a:pt x="25602" y="3480"/>
                  <a:pt x="25649" y="2262"/>
                </a:cubicBezTo>
                <a:cubicBezTo>
                  <a:pt x="25703" y="838"/>
                  <a:pt x="24988" y="1"/>
                  <a:pt x="239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>
            <a:spLocks noGrp="1"/>
          </p:cNvSpPr>
          <p:nvPr>
            <p:ph type="subTitle" idx="1"/>
          </p:nvPr>
        </p:nvSpPr>
        <p:spPr>
          <a:xfrm>
            <a:off x="1479317" y="3761279"/>
            <a:ext cx="6185366" cy="695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400" dirty="0"/>
              <a:t>Na dnu stranice možete pronaći input polja za svaki dio stranice koji sadrži jedan od promo kodova. Jedino ako su svi kodovi uneseni i svi uneseni točno odvest će Vas do </a:t>
            </a:r>
            <a:r>
              <a:rPr lang="hr-HR" sz="1400" dirty="0" err="1"/>
              <a:t>pobijedničke</a:t>
            </a:r>
            <a:r>
              <a:rPr lang="hr-HR" sz="1400" dirty="0"/>
              <a:t> stranice!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32" name="Google Shape;632;p32"/>
          <p:cNvGrpSpPr/>
          <p:nvPr/>
        </p:nvGrpSpPr>
        <p:grpSpPr>
          <a:xfrm>
            <a:off x="344904" y="180580"/>
            <a:ext cx="644086" cy="620449"/>
            <a:chOff x="4986625" y="2621000"/>
            <a:chExt cx="1166823" cy="1124002"/>
          </a:xfrm>
        </p:grpSpPr>
        <p:sp>
          <p:nvSpPr>
            <p:cNvPr id="633" name="Google Shape;633;p3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Slika 10">
            <a:extLst>
              <a:ext uri="{FF2B5EF4-FFF2-40B4-BE49-F238E27FC236}">
                <a16:creationId xmlns:a16="http://schemas.microsoft.com/office/drawing/2014/main" id="{52965A52-AACB-0BC0-ECF4-04733D73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33" y="1083228"/>
            <a:ext cx="6017039" cy="263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983A08-BB70-E768-4F04-3829D7F6C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100603" y="2321585"/>
            <a:ext cx="299624" cy="5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90;p48">
            <a:extLst>
              <a:ext uri="{FF2B5EF4-FFF2-40B4-BE49-F238E27FC236}">
                <a16:creationId xmlns:a16="http://schemas.microsoft.com/office/drawing/2014/main" id="{1CB87EF8-0492-CC20-0F00-B4BD21D1358A}"/>
              </a:ext>
            </a:extLst>
          </p:cNvPr>
          <p:cNvSpPr/>
          <p:nvPr/>
        </p:nvSpPr>
        <p:spPr>
          <a:xfrm>
            <a:off x="1479317" y="939864"/>
            <a:ext cx="1407221" cy="510238"/>
          </a:xfrm>
          <a:custGeom>
            <a:avLst/>
            <a:gdLst/>
            <a:ahLst/>
            <a:cxnLst/>
            <a:rect l="l" t="t" r="r" b="b"/>
            <a:pathLst>
              <a:path w="86618" h="42897" extrusionOk="0">
                <a:moveTo>
                  <a:pt x="42910" y="0"/>
                </a:moveTo>
                <a:cubicBezTo>
                  <a:pt x="22204" y="0"/>
                  <a:pt x="4242" y="5758"/>
                  <a:pt x="4242" y="5758"/>
                </a:cubicBezTo>
                <a:cubicBezTo>
                  <a:pt x="1992" y="8649"/>
                  <a:pt x="431" y="11926"/>
                  <a:pt x="431" y="15595"/>
                </a:cubicBezTo>
                <a:cubicBezTo>
                  <a:pt x="1" y="18177"/>
                  <a:pt x="2658" y="19987"/>
                  <a:pt x="4942" y="19987"/>
                </a:cubicBezTo>
                <a:cubicBezTo>
                  <a:pt x="5204" y="19987"/>
                  <a:pt x="5462" y="19963"/>
                  <a:pt x="5709" y="19914"/>
                </a:cubicBezTo>
                <a:cubicBezTo>
                  <a:pt x="6896" y="19777"/>
                  <a:pt x="7964" y="19713"/>
                  <a:pt x="8927" y="19713"/>
                </a:cubicBezTo>
                <a:cubicBezTo>
                  <a:pt x="20412" y="19713"/>
                  <a:pt x="17117" y="28773"/>
                  <a:pt x="25225" y="31189"/>
                </a:cubicBezTo>
                <a:cubicBezTo>
                  <a:pt x="26534" y="31578"/>
                  <a:pt x="27700" y="31742"/>
                  <a:pt x="28773" y="31742"/>
                </a:cubicBezTo>
                <a:cubicBezTo>
                  <a:pt x="34508" y="31742"/>
                  <a:pt x="37593" y="27054"/>
                  <a:pt x="45561" y="27054"/>
                </a:cubicBezTo>
                <a:cubicBezTo>
                  <a:pt x="46118" y="27054"/>
                  <a:pt x="46700" y="27077"/>
                  <a:pt x="47307" y="27126"/>
                </a:cubicBezTo>
                <a:cubicBezTo>
                  <a:pt x="57114" y="27917"/>
                  <a:pt x="57687" y="42897"/>
                  <a:pt x="64784" y="42897"/>
                </a:cubicBezTo>
                <a:cubicBezTo>
                  <a:pt x="65590" y="42897"/>
                  <a:pt x="66481" y="42704"/>
                  <a:pt x="67478" y="42274"/>
                </a:cubicBezTo>
                <a:cubicBezTo>
                  <a:pt x="77749" y="37851"/>
                  <a:pt x="71650" y="19373"/>
                  <a:pt x="74803" y="16555"/>
                </a:cubicBezTo>
                <a:cubicBezTo>
                  <a:pt x="75583" y="15859"/>
                  <a:pt x="76369" y="15614"/>
                  <a:pt x="77153" y="15614"/>
                </a:cubicBezTo>
                <a:cubicBezTo>
                  <a:pt x="78998" y="15614"/>
                  <a:pt x="80824" y="16971"/>
                  <a:pt x="82496" y="16971"/>
                </a:cubicBezTo>
                <a:cubicBezTo>
                  <a:pt x="82985" y="16971"/>
                  <a:pt x="83460" y="16855"/>
                  <a:pt x="83919" y="16555"/>
                </a:cubicBezTo>
                <a:cubicBezTo>
                  <a:pt x="86618" y="14795"/>
                  <a:pt x="85706" y="8197"/>
                  <a:pt x="81247" y="5758"/>
                </a:cubicBezTo>
                <a:cubicBezTo>
                  <a:pt x="81247" y="5758"/>
                  <a:pt x="63616" y="0"/>
                  <a:pt x="42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599;p31">
            <a:extLst>
              <a:ext uri="{FF2B5EF4-FFF2-40B4-BE49-F238E27FC236}">
                <a16:creationId xmlns:a16="http://schemas.microsoft.com/office/drawing/2014/main" id="{95A175DE-B753-CE49-5980-04AB1C836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4771" y="356378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Promo kodovi</a:t>
            </a:r>
            <a:endParaRPr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4"/>
          <p:cNvGrpSpPr/>
          <p:nvPr/>
        </p:nvGrpSpPr>
        <p:grpSpPr>
          <a:xfrm>
            <a:off x="8268659" y="175650"/>
            <a:ext cx="644086" cy="620449"/>
            <a:chOff x="4986625" y="2621000"/>
            <a:chExt cx="1166823" cy="1124002"/>
          </a:xfrm>
        </p:grpSpPr>
        <p:sp>
          <p:nvSpPr>
            <p:cNvPr id="663" name="Google Shape;663;p34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9;p31">
            <a:extLst>
              <a:ext uri="{FF2B5EF4-FFF2-40B4-BE49-F238E27FC236}">
                <a16:creationId xmlns:a16="http://schemas.microsoft.com/office/drawing/2014/main" id="{3DCC44FB-F275-8BCD-2D20-3D9931EB0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876" y="370561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#1 kod</a:t>
            </a:r>
            <a:endParaRPr sz="2800"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95EB0E-0A1F-7282-B7F7-B114B361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90" y="1080403"/>
            <a:ext cx="4990661" cy="34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5F66F1-3070-D62F-418F-73260392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521897" y="3781753"/>
            <a:ext cx="213450" cy="3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08;p34">
            <a:extLst>
              <a:ext uri="{FF2B5EF4-FFF2-40B4-BE49-F238E27FC236}">
                <a16:creationId xmlns:a16="http://schemas.microsoft.com/office/drawing/2014/main" id="{37C9401D-F463-7306-B38F-548C65CB9F9B}"/>
              </a:ext>
            </a:extLst>
          </p:cNvPr>
          <p:cNvSpPr/>
          <p:nvPr/>
        </p:nvSpPr>
        <p:spPr>
          <a:xfrm>
            <a:off x="175098" y="943262"/>
            <a:ext cx="3785613" cy="3762786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Upute za pronalazak prvog koda</a:t>
            </a:r>
            <a:r>
              <a:rPr lang="hr-HR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Pronađi sliku krafne </a:t>
            </a:r>
            <a:r>
              <a:rPr lang="hr-HR" dirty="0"/>
              <a:t>–Pokraj naslova MENI nalazi se slika krafne.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Povuci i ispusti (drag &amp; drop) </a:t>
            </a:r>
            <a:r>
              <a:rPr lang="hr-HR" dirty="0"/>
              <a:t>– Klikni na tu krafnu i povuci je prema redu s malim krafnama ispod glavnog naslova.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 se skriveni dio stranice </a:t>
            </a:r>
            <a:r>
              <a:rPr lang="hr-HR" dirty="0"/>
              <a:t>– Kada krafnu postaviš na pravo mjesto, pojavit će se novi sadržaj koji sadrži prvi promo kod!.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Zabilježi kod </a:t>
            </a:r>
            <a:r>
              <a:rPr lang="hr-HR" dirty="0"/>
              <a:t>– Sačuvaj kod za kasniju upotrebu i nastavi istraživati stranicu za sljedeće kodove!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>
          <a:extLst>
            <a:ext uri="{FF2B5EF4-FFF2-40B4-BE49-F238E27FC236}">
              <a16:creationId xmlns:a16="http://schemas.microsoft.com/office/drawing/2014/main" id="{C102E173-8FCA-4C55-B546-DD165F4C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4">
            <a:extLst>
              <a:ext uri="{FF2B5EF4-FFF2-40B4-BE49-F238E27FC236}">
                <a16:creationId xmlns:a16="http://schemas.microsoft.com/office/drawing/2014/main" id="{9181C05A-AE71-F4B8-9C84-08223E210B37}"/>
              </a:ext>
            </a:extLst>
          </p:cNvPr>
          <p:cNvGrpSpPr/>
          <p:nvPr/>
        </p:nvGrpSpPr>
        <p:grpSpPr>
          <a:xfrm>
            <a:off x="8268659" y="175650"/>
            <a:ext cx="644086" cy="620449"/>
            <a:chOff x="4986625" y="2621000"/>
            <a:chExt cx="1166823" cy="1124002"/>
          </a:xfrm>
        </p:grpSpPr>
        <p:sp>
          <p:nvSpPr>
            <p:cNvPr id="663" name="Google Shape;663;p34">
              <a:extLst>
                <a:ext uri="{FF2B5EF4-FFF2-40B4-BE49-F238E27FC236}">
                  <a16:creationId xmlns:a16="http://schemas.microsoft.com/office/drawing/2014/main" id="{008B7A72-FAC0-C319-5EA4-1903C7BB00C3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>
              <a:extLst>
                <a:ext uri="{FF2B5EF4-FFF2-40B4-BE49-F238E27FC236}">
                  <a16:creationId xmlns:a16="http://schemas.microsoft.com/office/drawing/2014/main" id="{CBF87D13-2C8B-44A1-F805-332AC9FD2227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>
              <a:extLst>
                <a:ext uri="{FF2B5EF4-FFF2-40B4-BE49-F238E27FC236}">
                  <a16:creationId xmlns:a16="http://schemas.microsoft.com/office/drawing/2014/main" id="{285F19E6-7BCF-9EED-A9ED-CBF957EAD3BF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>
              <a:extLst>
                <a:ext uri="{FF2B5EF4-FFF2-40B4-BE49-F238E27FC236}">
                  <a16:creationId xmlns:a16="http://schemas.microsoft.com/office/drawing/2014/main" id="{C8796E12-2814-B535-90B7-E5A7B21FDA21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>
              <a:extLst>
                <a:ext uri="{FF2B5EF4-FFF2-40B4-BE49-F238E27FC236}">
                  <a16:creationId xmlns:a16="http://schemas.microsoft.com/office/drawing/2014/main" id="{C791557C-62E3-5BC1-3DE0-572632D2510C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>
              <a:extLst>
                <a:ext uri="{FF2B5EF4-FFF2-40B4-BE49-F238E27FC236}">
                  <a16:creationId xmlns:a16="http://schemas.microsoft.com/office/drawing/2014/main" id="{C5CD893D-29B2-AA69-E126-F63D293AEE80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>
              <a:extLst>
                <a:ext uri="{FF2B5EF4-FFF2-40B4-BE49-F238E27FC236}">
                  <a16:creationId xmlns:a16="http://schemas.microsoft.com/office/drawing/2014/main" id="{D4389A39-A84B-ECE1-4F1A-BE4C73E54B3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>
              <a:extLst>
                <a:ext uri="{FF2B5EF4-FFF2-40B4-BE49-F238E27FC236}">
                  <a16:creationId xmlns:a16="http://schemas.microsoft.com/office/drawing/2014/main" id="{4B59040A-43F5-3869-15A1-A7C2BF40AA36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>
              <a:extLst>
                <a:ext uri="{FF2B5EF4-FFF2-40B4-BE49-F238E27FC236}">
                  <a16:creationId xmlns:a16="http://schemas.microsoft.com/office/drawing/2014/main" id="{9ABABDE7-7C8C-E35B-8914-7641D8F72E94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>
              <a:extLst>
                <a:ext uri="{FF2B5EF4-FFF2-40B4-BE49-F238E27FC236}">
                  <a16:creationId xmlns:a16="http://schemas.microsoft.com/office/drawing/2014/main" id="{6C227301-EA13-CA7F-E751-8DC34E866AD5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>
              <a:extLst>
                <a:ext uri="{FF2B5EF4-FFF2-40B4-BE49-F238E27FC236}">
                  <a16:creationId xmlns:a16="http://schemas.microsoft.com/office/drawing/2014/main" id="{0F1214F1-9B06-1AA3-B936-DC9F6B3E5BDF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>
              <a:extLst>
                <a:ext uri="{FF2B5EF4-FFF2-40B4-BE49-F238E27FC236}">
                  <a16:creationId xmlns:a16="http://schemas.microsoft.com/office/drawing/2014/main" id="{FB7B7DCC-ED48-3BC1-BD5E-022C61CD0A64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>
              <a:extLst>
                <a:ext uri="{FF2B5EF4-FFF2-40B4-BE49-F238E27FC236}">
                  <a16:creationId xmlns:a16="http://schemas.microsoft.com/office/drawing/2014/main" id="{A94BD222-8DB8-996C-67ED-F1EC773EAB84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>
              <a:extLst>
                <a:ext uri="{FF2B5EF4-FFF2-40B4-BE49-F238E27FC236}">
                  <a16:creationId xmlns:a16="http://schemas.microsoft.com/office/drawing/2014/main" id="{E8D06676-9B8A-24A9-8613-A1482381AB53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>
              <a:extLst>
                <a:ext uri="{FF2B5EF4-FFF2-40B4-BE49-F238E27FC236}">
                  <a16:creationId xmlns:a16="http://schemas.microsoft.com/office/drawing/2014/main" id="{C59DE98E-3F3F-3A6E-89A4-474AAF920CE7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>
              <a:extLst>
                <a:ext uri="{FF2B5EF4-FFF2-40B4-BE49-F238E27FC236}">
                  <a16:creationId xmlns:a16="http://schemas.microsoft.com/office/drawing/2014/main" id="{4913F62D-B22B-4243-9D7E-DCDDEAA92548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>
              <a:extLst>
                <a:ext uri="{FF2B5EF4-FFF2-40B4-BE49-F238E27FC236}">
                  <a16:creationId xmlns:a16="http://schemas.microsoft.com/office/drawing/2014/main" id="{638B98A9-5411-ADC6-1F30-085DEDA0D143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>
              <a:extLst>
                <a:ext uri="{FF2B5EF4-FFF2-40B4-BE49-F238E27FC236}">
                  <a16:creationId xmlns:a16="http://schemas.microsoft.com/office/drawing/2014/main" id="{605F5BC2-8DD4-3E30-D862-AB73E5A41283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>
              <a:extLst>
                <a:ext uri="{FF2B5EF4-FFF2-40B4-BE49-F238E27FC236}">
                  <a16:creationId xmlns:a16="http://schemas.microsoft.com/office/drawing/2014/main" id="{41B7623A-739A-F917-475D-C72CBBCED241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9;p31">
            <a:extLst>
              <a:ext uri="{FF2B5EF4-FFF2-40B4-BE49-F238E27FC236}">
                <a16:creationId xmlns:a16="http://schemas.microsoft.com/office/drawing/2014/main" id="{AFC05C5A-7A0E-2334-8CE9-8C6C9E03E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876" y="370561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#1 kod</a:t>
            </a:r>
            <a:endParaRPr sz="2800"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6296EBD1-B8E9-D553-D42B-83A54BA8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" r="1947"/>
          <a:stretch/>
        </p:blipFill>
        <p:spPr>
          <a:xfrm>
            <a:off x="4050169" y="1224064"/>
            <a:ext cx="4862575" cy="3187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2E71E11-0A97-89B1-774F-6011DE4EF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6828866" y="3480145"/>
            <a:ext cx="238150" cy="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566EBD75-3750-2A87-4F29-9B98E6DE37FC}"/>
              </a:ext>
            </a:extLst>
          </p:cNvPr>
          <p:cNvCxnSpPr/>
          <p:nvPr/>
        </p:nvCxnSpPr>
        <p:spPr>
          <a:xfrm>
            <a:off x="6453462" y="3600151"/>
            <a:ext cx="3754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Google Shape;708;p34">
            <a:extLst>
              <a:ext uri="{FF2B5EF4-FFF2-40B4-BE49-F238E27FC236}">
                <a16:creationId xmlns:a16="http://schemas.microsoft.com/office/drawing/2014/main" id="{E3A62E69-D2EE-E273-32AE-8570FF8BA0F8}"/>
              </a:ext>
            </a:extLst>
          </p:cNvPr>
          <p:cNvSpPr/>
          <p:nvPr/>
        </p:nvSpPr>
        <p:spPr>
          <a:xfrm>
            <a:off x="175098" y="943262"/>
            <a:ext cx="3785613" cy="3762786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Upute za pronalazak prvog koda</a:t>
            </a:r>
            <a:r>
              <a:rPr lang="hr-HR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Pronađi sliku krafne </a:t>
            </a:r>
            <a:r>
              <a:rPr lang="hr-HR" dirty="0"/>
              <a:t>–Pokraj naslova MENI nalazi se slika krafne.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Povuci i ispusti (drag &amp; drop) </a:t>
            </a:r>
            <a:r>
              <a:rPr lang="hr-HR" dirty="0"/>
              <a:t>– Klikni na tu krafnu i povuci je prema redu s malim krafnama ispod glavnog naslova.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 se skriveni dio stranice </a:t>
            </a:r>
            <a:r>
              <a:rPr lang="hr-HR" dirty="0"/>
              <a:t>– Kada krafnu postaviš na pravo mjesto, pojavit će se novi sadržaj koji sadrži prvi promo kod!.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Zabilježi kod </a:t>
            </a:r>
            <a:r>
              <a:rPr lang="hr-HR" dirty="0"/>
              <a:t>– Sačuvaj kod za kasniju upotrebu i nastavi istraživati stranicu za sljedeće kodove!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7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 txBox="1">
            <a:spLocks noGrp="1"/>
          </p:cNvSpPr>
          <p:nvPr>
            <p:ph type="subTitle" idx="1"/>
          </p:nvPr>
        </p:nvSpPr>
        <p:spPr>
          <a:xfrm>
            <a:off x="5007901" y="1003148"/>
            <a:ext cx="3669185" cy="394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Pronađimo skrivenu opciju za kupnju u meniju</a:t>
            </a:r>
            <a:r>
              <a:rPr lang="hr-H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Posebna opcija za kupnju </a:t>
            </a:r>
            <a:r>
              <a:rPr lang="hr-HR" dirty="0"/>
              <a:t>– Unutar menija nalazi se skrivena opcija za kupnju koja sadrži promo kod.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Otkrivanje skrivenog </a:t>
            </a:r>
            <a:r>
              <a:rPr lang="hr-HR" dirty="0" err="1">
                <a:solidFill>
                  <a:schemeClr val="accent1">
                    <a:lumMod val="75000"/>
                  </a:schemeClr>
                </a:solidFill>
              </a:rPr>
              <a:t>checkboxa</a:t>
            </a: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dirty="0"/>
              <a:t>– Pregledaj izvorni kod stranice i pronađi skriveni </a:t>
            </a:r>
            <a:r>
              <a:rPr lang="hr-HR" dirty="0" err="1"/>
              <a:t>checkbox</a:t>
            </a:r>
            <a:r>
              <a:rPr lang="hr-HR" dirty="0"/>
              <a:t>. Kada ga označiš, omogućit ćeš unos podataka u funkcionalno polje.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Izvršenje SQL injekcije</a:t>
            </a:r>
            <a:r>
              <a:rPr lang="hr-HR" dirty="0"/>
              <a:t> – Nakon aktivacije input polja, unesi odgovarajući upit kako bi razotkrio skrivenu opciju('OR 1=1 -- 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Prikaz skrivenog sadržaja </a:t>
            </a:r>
            <a:r>
              <a:rPr lang="hr-HR" dirty="0"/>
              <a:t>– Uspješnom injekcijom otkriva se zadnja opcija u meniju, koja sadrži šifrirani promo kod.</a:t>
            </a:r>
          </a:p>
        </p:txBody>
      </p:sp>
      <p:grpSp>
        <p:nvGrpSpPr>
          <p:cNvPr id="758" name="Google Shape;758;p37"/>
          <p:cNvGrpSpPr/>
          <p:nvPr/>
        </p:nvGrpSpPr>
        <p:grpSpPr>
          <a:xfrm>
            <a:off x="166729" y="4327381"/>
            <a:ext cx="644086" cy="620449"/>
            <a:chOff x="4986625" y="2621000"/>
            <a:chExt cx="1166823" cy="1124002"/>
          </a:xfrm>
        </p:grpSpPr>
        <p:sp>
          <p:nvSpPr>
            <p:cNvPr id="759" name="Google Shape;759;p37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/>
          <p:cNvGrpSpPr/>
          <p:nvPr/>
        </p:nvGrpSpPr>
        <p:grpSpPr>
          <a:xfrm>
            <a:off x="8010999" y="229280"/>
            <a:ext cx="644086" cy="620449"/>
            <a:chOff x="4986625" y="2621000"/>
            <a:chExt cx="1166823" cy="1124002"/>
          </a:xfrm>
        </p:grpSpPr>
        <p:sp>
          <p:nvSpPr>
            <p:cNvPr id="779" name="Google Shape;779;p37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D0AB8353-90B8-4CD7-C60E-0D59FBED094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#2 kod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24F86E5A-071D-5379-AEE0-EB0F2699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75" t="10088" r="20197"/>
          <a:stretch/>
        </p:blipFill>
        <p:spPr>
          <a:xfrm>
            <a:off x="586014" y="929320"/>
            <a:ext cx="3927302" cy="378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1092;p48">
            <a:extLst>
              <a:ext uri="{FF2B5EF4-FFF2-40B4-BE49-F238E27FC236}">
                <a16:creationId xmlns:a16="http://schemas.microsoft.com/office/drawing/2014/main" id="{6632E37D-DFC3-1189-B526-0BCAE401350B}"/>
              </a:ext>
            </a:extLst>
          </p:cNvPr>
          <p:cNvSpPr/>
          <p:nvPr/>
        </p:nvSpPr>
        <p:spPr>
          <a:xfrm>
            <a:off x="3610736" y="3977550"/>
            <a:ext cx="1108925" cy="892525"/>
          </a:xfrm>
          <a:custGeom>
            <a:avLst/>
            <a:gdLst/>
            <a:ahLst/>
            <a:cxnLst/>
            <a:rect l="l" t="t" r="r" b="b"/>
            <a:pathLst>
              <a:path w="44357" h="35701" extrusionOk="0">
                <a:moveTo>
                  <a:pt x="33866" y="1"/>
                </a:moveTo>
                <a:cubicBezTo>
                  <a:pt x="32379" y="1"/>
                  <a:pt x="30910" y="474"/>
                  <a:pt x="29761" y="1462"/>
                </a:cubicBezTo>
                <a:cubicBezTo>
                  <a:pt x="22570" y="7640"/>
                  <a:pt x="33815" y="17078"/>
                  <a:pt x="8993" y="19037"/>
                </a:cubicBezTo>
                <a:cubicBezTo>
                  <a:pt x="2623" y="19540"/>
                  <a:pt x="1257" y="23362"/>
                  <a:pt x="657" y="25547"/>
                </a:cubicBezTo>
                <a:cubicBezTo>
                  <a:pt x="0" y="27937"/>
                  <a:pt x="1309" y="30490"/>
                  <a:pt x="3142" y="32159"/>
                </a:cubicBezTo>
                <a:cubicBezTo>
                  <a:pt x="6035" y="34792"/>
                  <a:pt x="9932" y="35701"/>
                  <a:pt x="13919" y="35701"/>
                </a:cubicBezTo>
                <a:cubicBezTo>
                  <a:pt x="15928" y="35701"/>
                  <a:pt x="17961" y="35470"/>
                  <a:pt x="19899" y="35113"/>
                </a:cubicBezTo>
                <a:cubicBezTo>
                  <a:pt x="24590" y="34251"/>
                  <a:pt x="29172" y="32800"/>
                  <a:pt x="33504" y="30806"/>
                </a:cubicBezTo>
                <a:cubicBezTo>
                  <a:pt x="36570" y="29396"/>
                  <a:pt x="39557" y="27678"/>
                  <a:pt x="41878" y="25229"/>
                </a:cubicBezTo>
                <a:cubicBezTo>
                  <a:pt x="44200" y="22779"/>
                  <a:pt x="44356" y="10666"/>
                  <a:pt x="43072" y="8147"/>
                </a:cubicBezTo>
                <a:cubicBezTo>
                  <a:pt x="41740" y="5537"/>
                  <a:pt x="40256" y="2857"/>
                  <a:pt x="37832" y="1211"/>
                </a:cubicBezTo>
                <a:cubicBezTo>
                  <a:pt x="36661" y="415"/>
                  <a:pt x="35256" y="1"/>
                  <a:pt x="33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C98FFBE-2B92-8E62-EAD6-4C597B82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4200565" y="1158239"/>
            <a:ext cx="238150" cy="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988835C-0314-B6D5-719B-A33BF445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>
            <a:extLst>
              <a:ext uri="{FF2B5EF4-FFF2-40B4-BE49-F238E27FC236}">
                <a16:creationId xmlns:a16="http://schemas.microsoft.com/office/drawing/2014/main" id="{1BE1AAA1-FEFA-20F9-3B51-30A065A1EF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6703" y="921372"/>
            <a:ext cx="4081382" cy="2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Prikazat će se opcija koja sadrži tekst: @UXRsDJ*A.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Dekodiranje koda </a:t>
            </a:r>
            <a:r>
              <a:rPr lang="hr-HR" dirty="0"/>
              <a:t>– Potrebno je dešifrirati ovaj niz pomoću alata za dekodiranje Ascii85 (Base85).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Savjet za dekodiranje </a:t>
            </a:r>
            <a:r>
              <a:rPr lang="hr-HR" dirty="0"/>
              <a:t>– Na stranici se nalazi </a:t>
            </a:r>
            <a:r>
              <a:rPr lang="hr-HR" dirty="0" err="1"/>
              <a:t>hint</a:t>
            </a:r>
            <a:r>
              <a:rPr lang="hr-HR" dirty="0"/>
              <a:t> "85 eura", što upućuje na korištenje Ascii85 kodiranja.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Preporučeni alat </a:t>
            </a:r>
            <a:r>
              <a:rPr lang="hr-HR" dirty="0"/>
              <a:t>– Za dekodiranje možeš koristiti online alat </a:t>
            </a:r>
            <a:r>
              <a:rPr lang="hr-HR" dirty="0" err="1"/>
              <a:t>Cryptii</a:t>
            </a:r>
            <a:r>
              <a:rPr lang="hr-HR" dirty="0"/>
              <a:t> Ascii85 </a:t>
            </a:r>
            <a:r>
              <a:rPr lang="hr-HR" dirty="0" err="1"/>
              <a:t>Decoder</a:t>
            </a:r>
            <a:r>
              <a:rPr lang="hr-H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Dobivanje promo koda </a:t>
            </a:r>
            <a:r>
              <a:rPr lang="hr-HR" dirty="0"/>
              <a:t>– Nakon uspješnog dekodiranja, dobit ćeš drugi promo kod.</a:t>
            </a:r>
            <a:endParaRPr dirty="0"/>
          </a:p>
        </p:txBody>
      </p:sp>
      <p:grpSp>
        <p:nvGrpSpPr>
          <p:cNvPr id="758" name="Google Shape;758;p37">
            <a:extLst>
              <a:ext uri="{FF2B5EF4-FFF2-40B4-BE49-F238E27FC236}">
                <a16:creationId xmlns:a16="http://schemas.microsoft.com/office/drawing/2014/main" id="{CBDA858D-248A-F389-A29C-67223E945923}"/>
              </a:ext>
            </a:extLst>
          </p:cNvPr>
          <p:cNvGrpSpPr/>
          <p:nvPr/>
        </p:nvGrpSpPr>
        <p:grpSpPr>
          <a:xfrm>
            <a:off x="166729" y="4327381"/>
            <a:ext cx="644086" cy="620449"/>
            <a:chOff x="4986625" y="2621000"/>
            <a:chExt cx="1166823" cy="1124002"/>
          </a:xfrm>
        </p:grpSpPr>
        <p:sp>
          <p:nvSpPr>
            <p:cNvPr id="759" name="Google Shape;759;p37">
              <a:extLst>
                <a:ext uri="{FF2B5EF4-FFF2-40B4-BE49-F238E27FC236}">
                  <a16:creationId xmlns:a16="http://schemas.microsoft.com/office/drawing/2014/main" id="{9ECB4615-CCD3-FE0C-EAC6-70F19DF643D2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>
              <a:extLst>
                <a:ext uri="{FF2B5EF4-FFF2-40B4-BE49-F238E27FC236}">
                  <a16:creationId xmlns:a16="http://schemas.microsoft.com/office/drawing/2014/main" id="{4626C734-5278-698D-9110-DCF05BE6F533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>
              <a:extLst>
                <a:ext uri="{FF2B5EF4-FFF2-40B4-BE49-F238E27FC236}">
                  <a16:creationId xmlns:a16="http://schemas.microsoft.com/office/drawing/2014/main" id="{BE860CB5-82AE-B331-621D-6D227DA54B22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>
              <a:extLst>
                <a:ext uri="{FF2B5EF4-FFF2-40B4-BE49-F238E27FC236}">
                  <a16:creationId xmlns:a16="http://schemas.microsoft.com/office/drawing/2014/main" id="{D4F60111-1F22-10EE-18FC-7B36846D3CC5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>
              <a:extLst>
                <a:ext uri="{FF2B5EF4-FFF2-40B4-BE49-F238E27FC236}">
                  <a16:creationId xmlns:a16="http://schemas.microsoft.com/office/drawing/2014/main" id="{B1E11686-DBDA-481F-31B1-753510D6DE9A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>
              <a:extLst>
                <a:ext uri="{FF2B5EF4-FFF2-40B4-BE49-F238E27FC236}">
                  <a16:creationId xmlns:a16="http://schemas.microsoft.com/office/drawing/2014/main" id="{5F3EBA0F-2ED5-4DDD-C57C-66E5E3C01159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>
              <a:extLst>
                <a:ext uri="{FF2B5EF4-FFF2-40B4-BE49-F238E27FC236}">
                  <a16:creationId xmlns:a16="http://schemas.microsoft.com/office/drawing/2014/main" id="{5EBDABF3-A62E-DE2D-8D32-810DA3539552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>
              <a:extLst>
                <a:ext uri="{FF2B5EF4-FFF2-40B4-BE49-F238E27FC236}">
                  <a16:creationId xmlns:a16="http://schemas.microsoft.com/office/drawing/2014/main" id="{A3049659-7733-96F2-FDB9-8AC1D98924EC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>
              <a:extLst>
                <a:ext uri="{FF2B5EF4-FFF2-40B4-BE49-F238E27FC236}">
                  <a16:creationId xmlns:a16="http://schemas.microsoft.com/office/drawing/2014/main" id="{0A96D065-99B3-3851-090B-302D1E6317DA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>
              <a:extLst>
                <a:ext uri="{FF2B5EF4-FFF2-40B4-BE49-F238E27FC236}">
                  <a16:creationId xmlns:a16="http://schemas.microsoft.com/office/drawing/2014/main" id="{22337A24-DD35-90E4-9514-85FBD8D38B33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>
              <a:extLst>
                <a:ext uri="{FF2B5EF4-FFF2-40B4-BE49-F238E27FC236}">
                  <a16:creationId xmlns:a16="http://schemas.microsoft.com/office/drawing/2014/main" id="{DEE80FBF-6BD4-479F-2AAB-CA6DA2C57A82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>
              <a:extLst>
                <a:ext uri="{FF2B5EF4-FFF2-40B4-BE49-F238E27FC236}">
                  <a16:creationId xmlns:a16="http://schemas.microsoft.com/office/drawing/2014/main" id="{F039A172-F7B2-0D0F-2A87-B1BBDB17789B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>
              <a:extLst>
                <a:ext uri="{FF2B5EF4-FFF2-40B4-BE49-F238E27FC236}">
                  <a16:creationId xmlns:a16="http://schemas.microsoft.com/office/drawing/2014/main" id="{4A431BC4-7B0F-8CEB-C685-3596131078E0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>
              <a:extLst>
                <a:ext uri="{FF2B5EF4-FFF2-40B4-BE49-F238E27FC236}">
                  <a16:creationId xmlns:a16="http://schemas.microsoft.com/office/drawing/2014/main" id="{0BE1E667-5821-A5D3-9DB1-3E98B81BE4D7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>
              <a:extLst>
                <a:ext uri="{FF2B5EF4-FFF2-40B4-BE49-F238E27FC236}">
                  <a16:creationId xmlns:a16="http://schemas.microsoft.com/office/drawing/2014/main" id="{C215B7D7-45B2-B9F0-9471-0340DEB41033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>
              <a:extLst>
                <a:ext uri="{FF2B5EF4-FFF2-40B4-BE49-F238E27FC236}">
                  <a16:creationId xmlns:a16="http://schemas.microsoft.com/office/drawing/2014/main" id="{63CD8494-505F-E1DF-D18B-4DF1A371B848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>
              <a:extLst>
                <a:ext uri="{FF2B5EF4-FFF2-40B4-BE49-F238E27FC236}">
                  <a16:creationId xmlns:a16="http://schemas.microsoft.com/office/drawing/2014/main" id="{BA717CE1-DDC2-53B0-7FAE-EF5DB1519DEA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>
              <a:extLst>
                <a:ext uri="{FF2B5EF4-FFF2-40B4-BE49-F238E27FC236}">
                  <a16:creationId xmlns:a16="http://schemas.microsoft.com/office/drawing/2014/main" id="{0725AF45-226A-7398-30F4-D9D124FBA92F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>
              <a:extLst>
                <a:ext uri="{FF2B5EF4-FFF2-40B4-BE49-F238E27FC236}">
                  <a16:creationId xmlns:a16="http://schemas.microsoft.com/office/drawing/2014/main" id="{1144B593-9D9D-E304-E036-1E6A2253D1B3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>
            <a:extLst>
              <a:ext uri="{FF2B5EF4-FFF2-40B4-BE49-F238E27FC236}">
                <a16:creationId xmlns:a16="http://schemas.microsoft.com/office/drawing/2014/main" id="{A8AB1327-6AD2-FB98-FAD8-9B8DD272CC2B}"/>
              </a:ext>
            </a:extLst>
          </p:cNvPr>
          <p:cNvGrpSpPr/>
          <p:nvPr/>
        </p:nvGrpSpPr>
        <p:grpSpPr>
          <a:xfrm>
            <a:off x="8010999" y="229280"/>
            <a:ext cx="644086" cy="620449"/>
            <a:chOff x="4986625" y="2621000"/>
            <a:chExt cx="1166823" cy="1124002"/>
          </a:xfrm>
        </p:grpSpPr>
        <p:sp>
          <p:nvSpPr>
            <p:cNvPr id="779" name="Google Shape;779;p37">
              <a:extLst>
                <a:ext uri="{FF2B5EF4-FFF2-40B4-BE49-F238E27FC236}">
                  <a16:creationId xmlns:a16="http://schemas.microsoft.com/office/drawing/2014/main" id="{C22A8A2B-49C6-4829-3A02-02582B1260D0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>
              <a:extLst>
                <a:ext uri="{FF2B5EF4-FFF2-40B4-BE49-F238E27FC236}">
                  <a16:creationId xmlns:a16="http://schemas.microsoft.com/office/drawing/2014/main" id="{7D590AC4-67F0-6E2D-AF1F-35AEEDD8EEE7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>
              <a:extLst>
                <a:ext uri="{FF2B5EF4-FFF2-40B4-BE49-F238E27FC236}">
                  <a16:creationId xmlns:a16="http://schemas.microsoft.com/office/drawing/2014/main" id="{F4B3E905-8D27-15E6-9B78-3D59375A1CC3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>
              <a:extLst>
                <a:ext uri="{FF2B5EF4-FFF2-40B4-BE49-F238E27FC236}">
                  <a16:creationId xmlns:a16="http://schemas.microsoft.com/office/drawing/2014/main" id="{24200351-B693-B781-34E0-D4513EF5076D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>
              <a:extLst>
                <a:ext uri="{FF2B5EF4-FFF2-40B4-BE49-F238E27FC236}">
                  <a16:creationId xmlns:a16="http://schemas.microsoft.com/office/drawing/2014/main" id="{CEFCF1EA-7241-80E8-D15F-9C18A6DB098F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>
              <a:extLst>
                <a:ext uri="{FF2B5EF4-FFF2-40B4-BE49-F238E27FC236}">
                  <a16:creationId xmlns:a16="http://schemas.microsoft.com/office/drawing/2014/main" id="{29BE723E-A231-7320-8DF3-1C7178387B86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>
              <a:extLst>
                <a:ext uri="{FF2B5EF4-FFF2-40B4-BE49-F238E27FC236}">
                  <a16:creationId xmlns:a16="http://schemas.microsoft.com/office/drawing/2014/main" id="{5E0C9200-816E-510F-4AB2-FF442BA5801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>
              <a:extLst>
                <a:ext uri="{FF2B5EF4-FFF2-40B4-BE49-F238E27FC236}">
                  <a16:creationId xmlns:a16="http://schemas.microsoft.com/office/drawing/2014/main" id="{473295D4-1EF5-B2B3-0B9D-78B2DC12D1CA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>
              <a:extLst>
                <a:ext uri="{FF2B5EF4-FFF2-40B4-BE49-F238E27FC236}">
                  <a16:creationId xmlns:a16="http://schemas.microsoft.com/office/drawing/2014/main" id="{1E7755B2-7E74-C63E-3091-D1B4E2674B44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>
              <a:extLst>
                <a:ext uri="{FF2B5EF4-FFF2-40B4-BE49-F238E27FC236}">
                  <a16:creationId xmlns:a16="http://schemas.microsoft.com/office/drawing/2014/main" id="{C01F66A3-8B7A-E653-9628-83D1B17A1AC4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>
              <a:extLst>
                <a:ext uri="{FF2B5EF4-FFF2-40B4-BE49-F238E27FC236}">
                  <a16:creationId xmlns:a16="http://schemas.microsoft.com/office/drawing/2014/main" id="{570CD729-7566-E8D8-BE55-9E512A166A45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>
              <a:extLst>
                <a:ext uri="{FF2B5EF4-FFF2-40B4-BE49-F238E27FC236}">
                  <a16:creationId xmlns:a16="http://schemas.microsoft.com/office/drawing/2014/main" id="{AE06046A-EA9C-3B63-18BB-B0971C5970AB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>
              <a:extLst>
                <a:ext uri="{FF2B5EF4-FFF2-40B4-BE49-F238E27FC236}">
                  <a16:creationId xmlns:a16="http://schemas.microsoft.com/office/drawing/2014/main" id="{B3BF1F94-8A33-4AF3-F0D4-39234A8BE22E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>
              <a:extLst>
                <a:ext uri="{FF2B5EF4-FFF2-40B4-BE49-F238E27FC236}">
                  <a16:creationId xmlns:a16="http://schemas.microsoft.com/office/drawing/2014/main" id="{A468AFB4-B2FF-EA73-33EA-F55E78FEEA67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>
              <a:extLst>
                <a:ext uri="{FF2B5EF4-FFF2-40B4-BE49-F238E27FC236}">
                  <a16:creationId xmlns:a16="http://schemas.microsoft.com/office/drawing/2014/main" id="{5FB1A4F1-0EB8-37D7-5A78-37880E6B7682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>
              <a:extLst>
                <a:ext uri="{FF2B5EF4-FFF2-40B4-BE49-F238E27FC236}">
                  <a16:creationId xmlns:a16="http://schemas.microsoft.com/office/drawing/2014/main" id="{E43A248C-5F35-FFFE-B705-C60BF75DCDCA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>
              <a:extLst>
                <a:ext uri="{FF2B5EF4-FFF2-40B4-BE49-F238E27FC236}">
                  <a16:creationId xmlns:a16="http://schemas.microsoft.com/office/drawing/2014/main" id="{1515D67D-05EF-F0FA-33E9-0A8433D65EC9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>
              <a:extLst>
                <a:ext uri="{FF2B5EF4-FFF2-40B4-BE49-F238E27FC236}">
                  <a16:creationId xmlns:a16="http://schemas.microsoft.com/office/drawing/2014/main" id="{10B2743B-5BA7-91B6-85A9-E81801614562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>
              <a:extLst>
                <a:ext uri="{FF2B5EF4-FFF2-40B4-BE49-F238E27FC236}">
                  <a16:creationId xmlns:a16="http://schemas.microsoft.com/office/drawing/2014/main" id="{1835BC92-FDDD-D1FD-DEEA-C6FD24E48B97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1D4FC343-349D-B618-70FA-F67C712CA547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#2 kod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AB1282A7-343C-EE7C-5356-8C04D4AA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27" r="16827"/>
          <a:stretch/>
        </p:blipFill>
        <p:spPr>
          <a:xfrm>
            <a:off x="586014" y="929320"/>
            <a:ext cx="3927302" cy="378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E812DE9C-6F3E-F998-DD56-B6B867F5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64" y="3560058"/>
            <a:ext cx="4466364" cy="1248584"/>
          </a:xfrm>
          <a:prstGeom prst="rect">
            <a:avLst/>
          </a:prstGeom>
        </p:spPr>
      </p:pic>
      <p:sp>
        <p:nvSpPr>
          <p:cNvPr id="11" name="Google Shape;1092;p48">
            <a:extLst>
              <a:ext uri="{FF2B5EF4-FFF2-40B4-BE49-F238E27FC236}">
                <a16:creationId xmlns:a16="http://schemas.microsoft.com/office/drawing/2014/main" id="{BA9AFB4D-53D9-52B1-1CC5-C57E2C84C243}"/>
              </a:ext>
            </a:extLst>
          </p:cNvPr>
          <p:cNvSpPr/>
          <p:nvPr/>
        </p:nvSpPr>
        <p:spPr>
          <a:xfrm>
            <a:off x="3701935" y="4022974"/>
            <a:ext cx="925429" cy="892525"/>
          </a:xfrm>
          <a:custGeom>
            <a:avLst/>
            <a:gdLst/>
            <a:ahLst/>
            <a:cxnLst/>
            <a:rect l="l" t="t" r="r" b="b"/>
            <a:pathLst>
              <a:path w="44357" h="35701" extrusionOk="0">
                <a:moveTo>
                  <a:pt x="33866" y="1"/>
                </a:moveTo>
                <a:cubicBezTo>
                  <a:pt x="32379" y="1"/>
                  <a:pt x="30910" y="474"/>
                  <a:pt x="29761" y="1462"/>
                </a:cubicBezTo>
                <a:cubicBezTo>
                  <a:pt x="22570" y="7640"/>
                  <a:pt x="33815" y="17078"/>
                  <a:pt x="8993" y="19037"/>
                </a:cubicBezTo>
                <a:cubicBezTo>
                  <a:pt x="2623" y="19540"/>
                  <a:pt x="1257" y="23362"/>
                  <a:pt x="657" y="25547"/>
                </a:cubicBezTo>
                <a:cubicBezTo>
                  <a:pt x="0" y="27937"/>
                  <a:pt x="1309" y="30490"/>
                  <a:pt x="3142" y="32159"/>
                </a:cubicBezTo>
                <a:cubicBezTo>
                  <a:pt x="6035" y="34792"/>
                  <a:pt x="9932" y="35701"/>
                  <a:pt x="13919" y="35701"/>
                </a:cubicBezTo>
                <a:cubicBezTo>
                  <a:pt x="15928" y="35701"/>
                  <a:pt x="17961" y="35470"/>
                  <a:pt x="19899" y="35113"/>
                </a:cubicBezTo>
                <a:cubicBezTo>
                  <a:pt x="24590" y="34251"/>
                  <a:pt x="29172" y="32800"/>
                  <a:pt x="33504" y="30806"/>
                </a:cubicBezTo>
                <a:cubicBezTo>
                  <a:pt x="36570" y="29396"/>
                  <a:pt x="39557" y="27678"/>
                  <a:pt x="41878" y="25229"/>
                </a:cubicBezTo>
                <a:cubicBezTo>
                  <a:pt x="44200" y="22779"/>
                  <a:pt x="44356" y="10666"/>
                  <a:pt x="43072" y="8147"/>
                </a:cubicBezTo>
                <a:cubicBezTo>
                  <a:pt x="41740" y="5537"/>
                  <a:pt x="40256" y="2857"/>
                  <a:pt x="37832" y="1211"/>
                </a:cubicBezTo>
                <a:cubicBezTo>
                  <a:pt x="36661" y="415"/>
                  <a:pt x="35256" y="1"/>
                  <a:pt x="33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52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 txBox="1">
            <a:spLocks noGrp="1"/>
          </p:cNvSpPr>
          <p:nvPr>
            <p:ph type="subTitle" idx="2"/>
          </p:nvPr>
        </p:nvSpPr>
        <p:spPr>
          <a:xfrm>
            <a:off x="241246" y="1182495"/>
            <a:ext cx="3497740" cy="366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Pronalaženje trećeg promo koda: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Interaktivni recepti</a:t>
            </a:r>
            <a:r>
              <a:rPr lang="hr-HR" dirty="0"/>
              <a:t> – Na dijelu s receptima nalaze se gumbi, koji omogućuju prikaz recepta za odabranu krafnu.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Analiza URL-a </a:t>
            </a:r>
            <a:r>
              <a:rPr lang="hr-HR" dirty="0"/>
              <a:t>– Svakim klikom na gumb, URL se mijenja i dobiva drugačiji nastavak, primjerice:?krafna=1 za prvu i tako dalje, do ?krafna=5.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Otkrivanje skrivene opcije </a:t>
            </a:r>
            <a:r>
              <a:rPr lang="hr-HR" dirty="0"/>
              <a:t>– Korisnik treba ručno promijeniti URL i umjesto dostupnih opcija unijeti ?krafna=6.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FB66A05-6A66-3C68-169F-5CE836DF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6" y="1292608"/>
            <a:ext cx="5218896" cy="3039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3C7C81E-5E04-7E67-FAD2-2BDAC160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244225" y="2545407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9;p31">
            <a:extLst>
              <a:ext uri="{FF2B5EF4-FFF2-40B4-BE49-F238E27FC236}">
                <a16:creationId xmlns:a16="http://schemas.microsoft.com/office/drawing/2014/main" id="{44DF9FD7-01AF-78DB-6945-BFC9D7B34A1C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#3 kod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370D54FE-986C-4E55-E46B-30CE998E1CDF}"/>
              </a:ext>
            </a:extLst>
          </p:cNvPr>
          <p:cNvCxnSpPr/>
          <p:nvPr/>
        </p:nvCxnSpPr>
        <p:spPr>
          <a:xfrm>
            <a:off x="4741545" y="1407506"/>
            <a:ext cx="21064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>
          <a:extLst>
            <a:ext uri="{FF2B5EF4-FFF2-40B4-BE49-F238E27FC236}">
              <a16:creationId xmlns:a16="http://schemas.microsoft.com/office/drawing/2014/main" id="{83D6A683-FFF3-0A24-89C3-CAAB14573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>
            <a:extLst>
              <a:ext uri="{FF2B5EF4-FFF2-40B4-BE49-F238E27FC236}">
                <a16:creationId xmlns:a16="http://schemas.microsoft.com/office/drawing/2014/main" id="{86A8B070-0685-2C12-98BC-00C5A1900A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41246" y="1182495"/>
            <a:ext cx="3497740" cy="366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Skriveni zadatak </a:t>
            </a:r>
            <a:r>
              <a:rPr lang="hr-HR" dirty="0"/>
              <a:t>– Nakon unosa ?krafna=6, prikazat će se poseban sadržaj – zadatak iz fizike.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Rješenje kao promo kod </a:t>
            </a:r>
            <a:r>
              <a:rPr lang="hr-HR" dirty="0"/>
              <a:t>– Ispravnim rješavanjem fizičkog zadatka dobit ćeš treći promo kod.</a:t>
            </a:r>
            <a:endParaRPr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3769E1F-5D34-ADB4-C5A8-57211CA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986" y="1490276"/>
            <a:ext cx="5218896" cy="2643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E5893B-DF79-B68E-3560-62BBE4762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7388996" y="3684816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9;p31">
            <a:extLst>
              <a:ext uri="{FF2B5EF4-FFF2-40B4-BE49-F238E27FC236}">
                <a16:creationId xmlns:a16="http://schemas.microsoft.com/office/drawing/2014/main" id="{D9E4311F-0139-4C26-25CD-603CB794D392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#3 kod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026F82EE-C698-1EE9-B8B7-CCA3EFCB411F}"/>
              </a:ext>
            </a:extLst>
          </p:cNvPr>
          <p:cNvSpPr txBox="1"/>
          <p:nvPr/>
        </p:nvSpPr>
        <p:spPr>
          <a:xfrm>
            <a:off x="7469417" y="3612586"/>
            <a:ext cx="51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0624412"/>
      </p:ext>
    </p:extLst>
  </p:cSld>
  <p:clrMapOvr>
    <a:masterClrMapping/>
  </p:clrMapOvr>
</p:sld>
</file>

<file path=ppt/theme/theme1.xml><?xml version="1.0" encoding="utf-8"?>
<a:theme xmlns:a="http://schemas.openxmlformats.org/drawingml/2006/main" name="Candy Pastel Portfolio by Slidesgo">
  <a:themeElements>
    <a:clrScheme name="Simple Light">
      <a:dk1>
        <a:srgbClr val="383535"/>
      </a:dk1>
      <a:lt1>
        <a:srgbClr val="FFFFFF"/>
      </a:lt1>
      <a:dk2>
        <a:srgbClr val="C3C4F4"/>
      </a:dk2>
      <a:lt2>
        <a:srgbClr val="CDB5D7"/>
      </a:lt2>
      <a:accent1>
        <a:srgbClr val="AFAFCC"/>
      </a:accent1>
      <a:accent2>
        <a:srgbClr val="FFDBE5"/>
      </a:accent2>
      <a:accent3>
        <a:srgbClr val="EFC4D8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1154</Words>
  <Application>Microsoft Office PowerPoint</Application>
  <PresentationFormat>Prikaz na zaslonu (16:9)</PresentationFormat>
  <Paragraphs>102</Paragraphs>
  <Slides>19</Slides>
  <Notes>19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19</vt:i4>
      </vt:variant>
    </vt:vector>
  </HeadingPairs>
  <TitlesOfParts>
    <vt:vector size="25" baseType="lpstr">
      <vt:lpstr>Raleway SemiBold</vt:lpstr>
      <vt:lpstr>Golos Text</vt:lpstr>
      <vt:lpstr>Raleway</vt:lpstr>
      <vt:lpstr>Arial</vt:lpstr>
      <vt:lpstr>Raleway ExtraBold</vt:lpstr>
      <vt:lpstr>Candy Pastel Portfolio by Slidesgo</vt:lpstr>
      <vt:lpstr>Kraljevstvo Krafni</vt:lpstr>
      <vt:lpstr>Uvod u projekt</vt:lpstr>
      <vt:lpstr>Promo kodovi</vt:lpstr>
      <vt:lpstr>#1 kod</vt:lpstr>
      <vt:lpstr>#1 kod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 Šimović</cp:lastModifiedBy>
  <cp:revision>3</cp:revision>
  <dcterms:modified xsi:type="dcterms:W3CDTF">2025-03-01T17:38:19Z</dcterms:modified>
</cp:coreProperties>
</file>